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72" r:id="rId3"/>
    <p:sldId id="273" r:id="rId4"/>
    <p:sldId id="274" r:id="rId5"/>
    <p:sldId id="275" r:id="rId6"/>
    <p:sldId id="276" r:id="rId7"/>
    <p:sldId id="278" r:id="rId8"/>
    <p:sldId id="279" r:id="rId9"/>
    <p:sldId id="280" r:id="rId10"/>
    <p:sldId id="277" r:id="rId11"/>
    <p:sldId id="281" r:id="rId12"/>
    <p:sldId id="282" r:id="rId13"/>
    <p:sldId id="283" r:id="rId14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ash Deep Ghosh" initials="ADG" lastIdx="1" clrIdx="0">
    <p:extLst>
      <p:ext uri="{19B8F6BF-5375-455C-9EA6-DF929625EA0E}">
        <p15:presenceInfo xmlns:p15="http://schemas.microsoft.com/office/powerpoint/2012/main" userId="S::akash.deep.ghosh@pwc.com::c6edadf6-fd52-4730-b37f-1255a9f588e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4660"/>
  </p:normalViewPr>
  <p:slideViewPr>
    <p:cSldViewPr snapToGrid="0">
      <p:cViewPr>
        <p:scale>
          <a:sx n="66" d="100"/>
          <a:sy n="66" d="100"/>
        </p:scale>
        <p:origin x="7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D3F426-ABCD-47E2-B0A2-773F92B7381D}" type="doc">
      <dgm:prSet loTypeId="urn:microsoft.com/office/officeart/2005/8/layout/hProcess4" loCatId="process" qsTypeId="urn:microsoft.com/office/officeart/2005/8/quickstyle/3d2#2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78197B7-14F6-4BD7-BDE4-B66CA0D1BA69}">
      <dgm:prSet phldrT="[Text]" custT="1"/>
      <dgm:spPr/>
      <dgm:t>
        <a:bodyPr/>
        <a:lstStyle/>
        <a:p>
          <a:r>
            <a:rPr lang="en-US" sz="2000"/>
            <a:t>Investor</a:t>
          </a:r>
        </a:p>
      </dgm:t>
    </dgm:pt>
    <dgm:pt modelId="{63B6A7C7-C617-4269-95E4-605C0CAC18B9}" type="parTrans" cxnId="{9B20920C-41C7-4D33-9B68-F164B1AAFE94}">
      <dgm:prSet/>
      <dgm:spPr/>
      <dgm:t>
        <a:bodyPr/>
        <a:lstStyle/>
        <a:p>
          <a:endParaRPr lang="en-US"/>
        </a:p>
      </dgm:t>
    </dgm:pt>
    <dgm:pt modelId="{F65351D6-6550-46DD-93EC-55611751423F}" type="sibTrans" cxnId="{9B20920C-41C7-4D33-9B68-F164B1AAFE94}">
      <dgm:prSet/>
      <dgm:spPr/>
      <dgm:t>
        <a:bodyPr/>
        <a:lstStyle/>
        <a:p>
          <a:endParaRPr lang="en-US"/>
        </a:p>
      </dgm:t>
    </dgm:pt>
    <dgm:pt modelId="{3E62C200-1967-4651-8343-BC247CBCF5B0}">
      <dgm:prSet phldrT="[Text]"/>
      <dgm:spPr/>
      <dgm:t>
        <a:bodyPr/>
        <a:lstStyle/>
        <a:p>
          <a:r>
            <a:rPr lang="en-US"/>
            <a:t>NexGen Solar</a:t>
          </a:r>
        </a:p>
      </dgm:t>
    </dgm:pt>
    <dgm:pt modelId="{D0215C61-1F3A-42AF-8238-06C5C205A9FD}" type="parTrans" cxnId="{9F853D8C-609F-4BC0-B5ED-5A2D3530760A}">
      <dgm:prSet/>
      <dgm:spPr/>
      <dgm:t>
        <a:bodyPr/>
        <a:lstStyle/>
        <a:p>
          <a:endParaRPr lang="en-US"/>
        </a:p>
      </dgm:t>
    </dgm:pt>
    <dgm:pt modelId="{74977170-0637-4FD7-A5A2-C0993E6BD8ED}" type="sibTrans" cxnId="{9F853D8C-609F-4BC0-B5ED-5A2D3530760A}">
      <dgm:prSet/>
      <dgm:spPr/>
      <dgm:t>
        <a:bodyPr/>
        <a:lstStyle/>
        <a:p>
          <a:endParaRPr lang="en-US"/>
        </a:p>
      </dgm:t>
    </dgm:pt>
    <dgm:pt modelId="{6DAD8C40-9350-431C-9157-4DAE833AA32B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60786E-BDD9-489D-ABAC-8D141424826C}" type="parTrans" cxnId="{7C962874-E574-449D-960D-C7E213AEB5E7}">
      <dgm:prSet/>
      <dgm:spPr/>
      <dgm:t>
        <a:bodyPr/>
        <a:lstStyle/>
        <a:p>
          <a:endParaRPr lang="en-US"/>
        </a:p>
      </dgm:t>
    </dgm:pt>
    <dgm:pt modelId="{790212D9-617F-4C5B-9B1D-DDCDF86941A3}" type="sibTrans" cxnId="{7C962874-E574-449D-960D-C7E213AEB5E7}">
      <dgm:prSet/>
      <dgm:spPr/>
      <dgm:t>
        <a:bodyPr/>
        <a:lstStyle/>
        <a:p>
          <a:endParaRPr lang="en-US"/>
        </a:p>
      </dgm:t>
    </dgm:pt>
    <dgm:pt modelId="{CE3E2826-F542-4414-B8F6-A7466D21EE44}">
      <dgm:prSet phldrT="[Text]"/>
      <dgm:spPr/>
      <dgm:t>
        <a:bodyPr/>
        <a:lstStyle/>
        <a:p>
          <a:r>
            <a:rPr lang="en-US"/>
            <a:t>Energy Customer</a:t>
          </a:r>
        </a:p>
      </dgm:t>
    </dgm:pt>
    <dgm:pt modelId="{D11CBA67-E263-4FA1-B480-B956560DC37A}" type="parTrans" cxnId="{E7DB8994-D9F7-4122-8C5B-A7D640A02822}">
      <dgm:prSet/>
      <dgm:spPr/>
      <dgm:t>
        <a:bodyPr/>
        <a:lstStyle/>
        <a:p>
          <a:endParaRPr lang="en-US"/>
        </a:p>
      </dgm:t>
    </dgm:pt>
    <dgm:pt modelId="{438FC072-49E2-478D-AE47-B933BF853FEA}" type="sibTrans" cxnId="{E7DB8994-D9F7-4122-8C5B-A7D640A02822}">
      <dgm:prSet/>
      <dgm:spPr/>
      <dgm:t>
        <a:bodyPr/>
        <a:lstStyle/>
        <a:p>
          <a:endParaRPr lang="en-US"/>
        </a:p>
      </dgm:t>
    </dgm:pt>
    <dgm:pt modelId="{D2ADD8D0-BC43-4222-A6AE-A5925CC410D3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F9CBFFE-E26B-4756-8FAF-DC0AE389CB71}" type="parTrans" cxnId="{1EA7313F-78A1-42D4-8AA6-ABA316790548}">
      <dgm:prSet/>
      <dgm:spPr/>
      <dgm:t>
        <a:bodyPr/>
        <a:lstStyle/>
        <a:p>
          <a:endParaRPr lang="en-US"/>
        </a:p>
      </dgm:t>
    </dgm:pt>
    <dgm:pt modelId="{9717EA96-5E2D-4FA2-969D-34DF1717ED72}" type="sibTrans" cxnId="{1EA7313F-78A1-42D4-8AA6-ABA316790548}">
      <dgm:prSet/>
      <dgm:spPr/>
      <dgm:t>
        <a:bodyPr/>
        <a:lstStyle/>
        <a:p>
          <a:endParaRPr lang="en-US"/>
        </a:p>
      </dgm:t>
    </dgm:pt>
    <dgm:pt modelId="{833F58E1-F686-4E3C-894D-D7A91401865A}">
      <dgm:prSet phldrT="[Text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A900355-1959-47FB-A103-3A06C9DD0A9B}" type="sibTrans" cxnId="{FB2EBEDB-9CC4-46E1-966A-566313354717}">
      <dgm:prSet/>
      <dgm:spPr/>
      <dgm:t>
        <a:bodyPr/>
        <a:lstStyle/>
        <a:p>
          <a:endParaRPr lang="en-US"/>
        </a:p>
      </dgm:t>
    </dgm:pt>
    <dgm:pt modelId="{E780ECD9-A0F2-4BEF-827B-21007A957FEF}" type="parTrans" cxnId="{FB2EBEDB-9CC4-46E1-966A-566313354717}">
      <dgm:prSet/>
      <dgm:spPr/>
      <dgm:t>
        <a:bodyPr/>
        <a:lstStyle/>
        <a:p>
          <a:endParaRPr lang="en-US"/>
        </a:p>
      </dgm:t>
    </dgm:pt>
    <dgm:pt modelId="{046CD494-D0AC-4A33-8684-FE4006D113D2}" type="pres">
      <dgm:prSet presAssocID="{B7D3F426-ABCD-47E2-B0A2-773F92B7381D}" presName="Name0" presStyleCnt="0">
        <dgm:presLayoutVars>
          <dgm:dir/>
          <dgm:animLvl val="lvl"/>
          <dgm:resizeHandles val="exact"/>
        </dgm:presLayoutVars>
      </dgm:prSet>
      <dgm:spPr/>
    </dgm:pt>
    <dgm:pt modelId="{24958F0D-9157-4E74-81F8-F12AED0CF8BC}" type="pres">
      <dgm:prSet presAssocID="{B7D3F426-ABCD-47E2-B0A2-773F92B7381D}" presName="tSp" presStyleCnt="0"/>
      <dgm:spPr/>
    </dgm:pt>
    <dgm:pt modelId="{13713897-6EE6-4560-AAA3-59940BD88196}" type="pres">
      <dgm:prSet presAssocID="{B7D3F426-ABCD-47E2-B0A2-773F92B7381D}" presName="bSp" presStyleCnt="0"/>
      <dgm:spPr/>
    </dgm:pt>
    <dgm:pt modelId="{D71ECDEE-1F13-47B2-8A25-473B88D2CC4F}" type="pres">
      <dgm:prSet presAssocID="{B7D3F426-ABCD-47E2-B0A2-773F92B7381D}" presName="process" presStyleCnt="0"/>
      <dgm:spPr/>
    </dgm:pt>
    <dgm:pt modelId="{E742CEF0-7C1D-428A-8996-28D7C57B7B0F}" type="pres">
      <dgm:prSet presAssocID="{978197B7-14F6-4BD7-BDE4-B66CA0D1BA69}" presName="composite1" presStyleCnt="0"/>
      <dgm:spPr/>
    </dgm:pt>
    <dgm:pt modelId="{AB3FA052-809A-4374-ACB0-9D0FE6207B7B}" type="pres">
      <dgm:prSet presAssocID="{978197B7-14F6-4BD7-BDE4-B66CA0D1BA69}" presName="dummyNode1" presStyleLbl="node1" presStyleIdx="0" presStyleCnt="3"/>
      <dgm:spPr/>
    </dgm:pt>
    <dgm:pt modelId="{2C321A84-11BF-4E9C-9416-412B8B51E4E6}" type="pres">
      <dgm:prSet presAssocID="{978197B7-14F6-4BD7-BDE4-B66CA0D1BA69}" presName="childNode1" presStyleLbl="bgAcc1" presStyleIdx="0" presStyleCnt="3" custScaleX="85136" custScaleY="96518" custLinFactNeighborX="6821" custLinFactNeighborY="-17551">
        <dgm:presLayoutVars>
          <dgm:bulletEnabled val="1"/>
        </dgm:presLayoutVars>
      </dgm:prSet>
      <dgm:spPr/>
    </dgm:pt>
    <dgm:pt modelId="{5D917103-9979-4F88-9085-EE9E46F30E08}" type="pres">
      <dgm:prSet presAssocID="{978197B7-14F6-4BD7-BDE4-B66CA0D1BA69}" presName="childNode1tx" presStyleLbl="bgAcc1" presStyleIdx="0" presStyleCnt="3">
        <dgm:presLayoutVars>
          <dgm:bulletEnabled val="1"/>
        </dgm:presLayoutVars>
      </dgm:prSet>
      <dgm:spPr/>
    </dgm:pt>
    <dgm:pt modelId="{7853F93E-DCC1-4D53-8923-ED4068709C9F}" type="pres">
      <dgm:prSet presAssocID="{978197B7-14F6-4BD7-BDE4-B66CA0D1BA69}" presName="parentNode1" presStyleLbl="node1" presStyleIdx="0" presStyleCnt="3" custScaleX="80137" custScaleY="60321" custLinFactNeighborX="-8695" custLinFactNeighborY="-16839">
        <dgm:presLayoutVars>
          <dgm:chMax val="1"/>
          <dgm:bulletEnabled val="1"/>
        </dgm:presLayoutVars>
      </dgm:prSet>
      <dgm:spPr/>
    </dgm:pt>
    <dgm:pt modelId="{DC92C5C7-7C1D-4A12-A62D-537B20172AB8}" type="pres">
      <dgm:prSet presAssocID="{978197B7-14F6-4BD7-BDE4-B66CA0D1BA69}" presName="connSite1" presStyleCnt="0"/>
      <dgm:spPr/>
    </dgm:pt>
    <dgm:pt modelId="{0BC08AA3-11E8-4C9C-8E94-E457AF88A519}" type="pres">
      <dgm:prSet presAssocID="{F65351D6-6550-46DD-93EC-55611751423F}" presName="Name9" presStyleLbl="sibTrans2D1" presStyleIdx="0" presStyleCnt="2" custLinFactNeighborX="2961"/>
      <dgm:spPr/>
    </dgm:pt>
    <dgm:pt modelId="{6FE222CC-85A0-4648-8D6B-17C41446D35D}" type="pres">
      <dgm:prSet presAssocID="{3E62C200-1967-4651-8343-BC247CBCF5B0}" presName="composite2" presStyleCnt="0"/>
      <dgm:spPr/>
    </dgm:pt>
    <dgm:pt modelId="{460A4C47-42E7-4A6C-A670-07411525543A}" type="pres">
      <dgm:prSet presAssocID="{3E62C200-1967-4651-8343-BC247CBCF5B0}" presName="dummyNode2" presStyleLbl="node1" presStyleIdx="0" presStyleCnt="3"/>
      <dgm:spPr/>
    </dgm:pt>
    <dgm:pt modelId="{6B49AB2C-C84B-40AC-837E-E712A59C2E91}" type="pres">
      <dgm:prSet presAssocID="{3E62C200-1967-4651-8343-BC247CBCF5B0}" presName="childNode2" presStyleLbl="bgAcc1" presStyleIdx="1" presStyleCnt="3" custScaleX="108530" custScaleY="116762" custLinFactNeighborX="11041" custLinFactNeighborY="15393">
        <dgm:presLayoutVars>
          <dgm:bulletEnabled val="1"/>
        </dgm:presLayoutVars>
      </dgm:prSet>
      <dgm:spPr/>
    </dgm:pt>
    <dgm:pt modelId="{AED22B3C-D0C2-437C-AFF5-DCCAC40B7400}" type="pres">
      <dgm:prSet presAssocID="{3E62C200-1967-4651-8343-BC247CBCF5B0}" presName="childNode2tx" presStyleLbl="bgAcc1" presStyleIdx="1" presStyleCnt="3">
        <dgm:presLayoutVars>
          <dgm:bulletEnabled val="1"/>
        </dgm:presLayoutVars>
      </dgm:prSet>
      <dgm:spPr/>
    </dgm:pt>
    <dgm:pt modelId="{14DA315F-6BA4-4B40-A944-459EA8577DEE}" type="pres">
      <dgm:prSet presAssocID="{3E62C200-1967-4651-8343-BC247CBCF5B0}" presName="parentNode2" presStyleLbl="node1" presStyleIdx="1" presStyleCnt="3" custLinFactNeighborX="-8221" custLinFactNeighborY="-31792">
        <dgm:presLayoutVars>
          <dgm:chMax val="0"/>
          <dgm:bulletEnabled val="1"/>
        </dgm:presLayoutVars>
      </dgm:prSet>
      <dgm:spPr/>
    </dgm:pt>
    <dgm:pt modelId="{F1A547E6-9A2E-41F0-9583-07C4625D2BE9}" type="pres">
      <dgm:prSet presAssocID="{3E62C200-1967-4651-8343-BC247CBCF5B0}" presName="connSite2" presStyleCnt="0"/>
      <dgm:spPr/>
    </dgm:pt>
    <dgm:pt modelId="{42A0A142-8500-4BCF-9F9E-A7F299580A08}" type="pres">
      <dgm:prSet presAssocID="{74977170-0637-4FD7-A5A2-C0993E6BD8ED}" presName="Name18" presStyleLbl="sibTrans2D1" presStyleIdx="1" presStyleCnt="2"/>
      <dgm:spPr/>
    </dgm:pt>
    <dgm:pt modelId="{4CD231FA-59E6-4DFD-939F-5A7E47D5F5EC}" type="pres">
      <dgm:prSet presAssocID="{CE3E2826-F542-4414-B8F6-A7466D21EE44}" presName="composite1" presStyleCnt="0"/>
      <dgm:spPr/>
    </dgm:pt>
    <dgm:pt modelId="{5D8F1025-324D-4C21-BD1D-6B58494FA66C}" type="pres">
      <dgm:prSet presAssocID="{CE3E2826-F542-4414-B8F6-A7466D21EE44}" presName="dummyNode1" presStyleLbl="node1" presStyleIdx="1" presStyleCnt="3"/>
      <dgm:spPr/>
    </dgm:pt>
    <dgm:pt modelId="{4E9BEB69-DA78-4E7C-8DC5-897A2B047B44}" type="pres">
      <dgm:prSet presAssocID="{CE3E2826-F542-4414-B8F6-A7466D21EE44}" presName="childNode1" presStyleLbl="bgAcc1" presStyleIdx="2" presStyleCnt="3" custScaleX="98479" custScaleY="110971" custLinFactNeighborX="9520" custLinFactNeighborY="-21793">
        <dgm:presLayoutVars>
          <dgm:bulletEnabled val="1"/>
        </dgm:presLayoutVars>
      </dgm:prSet>
      <dgm:spPr/>
    </dgm:pt>
    <dgm:pt modelId="{50DF6EF7-93B4-4FA4-A2E6-C0D589CA4DB1}" type="pres">
      <dgm:prSet presAssocID="{CE3E2826-F542-4414-B8F6-A7466D21EE44}" presName="childNode1tx" presStyleLbl="bgAcc1" presStyleIdx="2" presStyleCnt="3">
        <dgm:presLayoutVars>
          <dgm:bulletEnabled val="1"/>
        </dgm:presLayoutVars>
      </dgm:prSet>
      <dgm:spPr/>
    </dgm:pt>
    <dgm:pt modelId="{795E89D3-7BFC-45A6-8DAF-1C210B5AD01E}" type="pres">
      <dgm:prSet presAssocID="{CE3E2826-F542-4414-B8F6-A7466D21EE44}" presName="parentNode1" presStyleLbl="node1" presStyleIdx="2" presStyleCnt="3" custScaleX="109337" custScaleY="76668" custLinFactNeighborX="-8430" custLinFactNeighborY="-182">
        <dgm:presLayoutVars>
          <dgm:chMax val="1"/>
          <dgm:bulletEnabled val="1"/>
        </dgm:presLayoutVars>
      </dgm:prSet>
      <dgm:spPr/>
    </dgm:pt>
    <dgm:pt modelId="{F6ECF4F6-D958-42FA-A2F8-4877DDB3870A}" type="pres">
      <dgm:prSet presAssocID="{CE3E2826-F542-4414-B8F6-A7466D21EE44}" presName="connSite1" presStyleCnt="0"/>
      <dgm:spPr/>
    </dgm:pt>
  </dgm:ptLst>
  <dgm:cxnLst>
    <dgm:cxn modelId="{CF05F604-ABA6-431E-86C8-EF29EC64170F}" type="presOf" srcId="{3E62C200-1967-4651-8343-BC247CBCF5B0}" destId="{14DA315F-6BA4-4B40-A944-459EA8577DEE}" srcOrd="0" destOrd="0" presId="urn:microsoft.com/office/officeart/2005/8/layout/hProcess4"/>
    <dgm:cxn modelId="{9B20920C-41C7-4D33-9B68-F164B1AAFE94}" srcId="{B7D3F426-ABCD-47E2-B0A2-773F92B7381D}" destId="{978197B7-14F6-4BD7-BDE4-B66CA0D1BA69}" srcOrd="0" destOrd="0" parTransId="{63B6A7C7-C617-4269-95E4-605C0CAC18B9}" sibTransId="{F65351D6-6550-46DD-93EC-55611751423F}"/>
    <dgm:cxn modelId="{4C6DB70C-0930-48A8-B637-AA3538981EB7}" type="presOf" srcId="{74977170-0637-4FD7-A5A2-C0993E6BD8ED}" destId="{42A0A142-8500-4BCF-9F9E-A7F299580A08}" srcOrd="0" destOrd="0" presId="urn:microsoft.com/office/officeart/2005/8/layout/hProcess4"/>
    <dgm:cxn modelId="{46A6E111-41AC-4518-98AA-628B6088D55B}" type="presOf" srcId="{CE3E2826-F542-4414-B8F6-A7466D21EE44}" destId="{795E89D3-7BFC-45A6-8DAF-1C210B5AD01E}" srcOrd="0" destOrd="0" presId="urn:microsoft.com/office/officeart/2005/8/layout/hProcess4"/>
    <dgm:cxn modelId="{04220518-A39A-4485-BC70-9607370D7E3B}" type="presOf" srcId="{978197B7-14F6-4BD7-BDE4-B66CA0D1BA69}" destId="{7853F93E-DCC1-4D53-8923-ED4068709C9F}" srcOrd="0" destOrd="0" presId="urn:microsoft.com/office/officeart/2005/8/layout/hProcess4"/>
    <dgm:cxn modelId="{1EA7313F-78A1-42D4-8AA6-ABA316790548}" srcId="{CE3E2826-F542-4414-B8F6-A7466D21EE44}" destId="{D2ADD8D0-BC43-4222-A6AE-A5925CC410D3}" srcOrd="0" destOrd="0" parTransId="{EF9CBFFE-E26B-4756-8FAF-DC0AE389CB71}" sibTransId="{9717EA96-5E2D-4FA2-969D-34DF1717ED72}"/>
    <dgm:cxn modelId="{F0D8DA67-3B5F-4744-A235-E543D812F92B}" type="presOf" srcId="{B7D3F426-ABCD-47E2-B0A2-773F92B7381D}" destId="{046CD494-D0AC-4A33-8684-FE4006D113D2}" srcOrd="0" destOrd="0" presId="urn:microsoft.com/office/officeart/2005/8/layout/hProcess4"/>
    <dgm:cxn modelId="{7C962874-E574-449D-960D-C7E213AEB5E7}" srcId="{3E62C200-1967-4651-8343-BC247CBCF5B0}" destId="{6DAD8C40-9350-431C-9157-4DAE833AA32B}" srcOrd="0" destOrd="0" parTransId="{E860786E-BDD9-489D-ABAC-8D141424826C}" sibTransId="{790212D9-617F-4C5B-9B1D-DDCDF86941A3}"/>
    <dgm:cxn modelId="{9F853D8C-609F-4BC0-B5ED-5A2D3530760A}" srcId="{B7D3F426-ABCD-47E2-B0A2-773F92B7381D}" destId="{3E62C200-1967-4651-8343-BC247CBCF5B0}" srcOrd="1" destOrd="0" parTransId="{D0215C61-1F3A-42AF-8238-06C5C205A9FD}" sibTransId="{74977170-0637-4FD7-A5A2-C0993E6BD8ED}"/>
    <dgm:cxn modelId="{E7DB8994-D9F7-4122-8C5B-A7D640A02822}" srcId="{B7D3F426-ABCD-47E2-B0A2-773F92B7381D}" destId="{CE3E2826-F542-4414-B8F6-A7466D21EE44}" srcOrd="2" destOrd="0" parTransId="{D11CBA67-E263-4FA1-B480-B956560DC37A}" sibTransId="{438FC072-49E2-478D-AE47-B933BF853FEA}"/>
    <dgm:cxn modelId="{2B6A3A9F-C063-41B1-B696-6381EC4273A7}" type="presOf" srcId="{F65351D6-6550-46DD-93EC-55611751423F}" destId="{0BC08AA3-11E8-4C9C-8E94-E457AF88A519}" srcOrd="0" destOrd="0" presId="urn:microsoft.com/office/officeart/2005/8/layout/hProcess4"/>
    <dgm:cxn modelId="{8E42C8A0-767F-4679-B485-B5942EB44881}" type="presOf" srcId="{833F58E1-F686-4E3C-894D-D7A91401865A}" destId="{5D917103-9979-4F88-9085-EE9E46F30E08}" srcOrd="1" destOrd="0" presId="urn:microsoft.com/office/officeart/2005/8/layout/hProcess4"/>
    <dgm:cxn modelId="{98E37EA7-1F3D-425B-9DC2-7C800809E655}" type="presOf" srcId="{D2ADD8D0-BC43-4222-A6AE-A5925CC410D3}" destId="{4E9BEB69-DA78-4E7C-8DC5-897A2B047B44}" srcOrd="0" destOrd="0" presId="urn:microsoft.com/office/officeart/2005/8/layout/hProcess4"/>
    <dgm:cxn modelId="{F221AAAC-AA22-4762-988B-BB2F9EF0BBB8}" type="presOf" srcId="{833F58E1-F686-4E3C-894D-D7A91401865A}" destId="{2C321A84-11BF-4E9C-9416-412B8B51E4E6}" srcOrd="0" destOrd="0" presId="urn:microsoft.com/office/officeart/2005/8/layout/hProcess4"/>
    <dgm:cxn modelId="{0757C4B5-594A-449E-ADA6-1BF9216D4BF5}" type="presOf" srcId="{D2ADD8D0-BC43-4222-A6AE-A5925CC410D3}" destId="{50DF6EF7-93B4-4FA4-A2E6-C0D589CA4DB1}" srcOrd="1" destOrd="0" presId="urn:microsoft.com/office/officeart/2005/8/layout/hProcess4"/>
    <dgm:cxn modelId="{FB2EBEDB-9CC4-46E1-966A-566313354717}" srcId="{978197B7-14F6-4BD7-BDE4-B66CA0D1BA69}" destId="{833F58E1-F686-4E3C-894D-D7A91401865A}" srcOrd="0" destOrd="0" parTransId="{E780ECD9-A0F2-4BEF-827B-21007A957FEF}" sibTransId="{6A900355-1959-47FB-A103-3A06C9DD0A9B}"/>
    <dgm:cxn modelId="{E6AEE5DB-F6F8-4086-B22C-12150E29B364}" type="presOf" srcId="{6DAD8C40-9350-431C-9157-4DAE833AA32B}" destId="{6B49AB2C-C84B-40AC-837E-E712A59C2E91}" srcOrd="0" destOrd="0" presId="urn:microsoft.com/office/officeart/2005/8/layout/hProcess4"/>
    <dgm:cxn modelId="{97C1E0F4-5EB0-4DDE-8FBE-BEE1F74E4CF6}" type="presOf" srcId="{6DAD8C40-9350-431C-9157-4DAE833AA32B}" destId="{AED22B3C-D0C2-437C-AFF5-DCCAC40B7400}" srcOrd="1" destOrd="0" presId="urn:microsoft.com/office/officeart/2005/8/layout/hProcess4"/>
    <dgm:cxn modelId="{4DA0CD66-200A-4F39-8C5E-0AE08738D9B0}" type="presParOf" srcId="{046CD494-D0AC-4A33-8684-FE4006D113D2}" destId="{24958F0D-9157-4E74-81F8-F12AED0CF8BC}" srcOrd="0" destOrd="0" presId="urn:microsoft.com/office/officeart/2005/8/layout/hProcess4"/>
    <dgm:cxn modelId="{755EC8A0-4354-4D37-8F4E-7224B7F9B2F2}" type="presParOf" srcId="{046CD494-D0AC-4A33-8684-FE4006D113D2}" destId="{13713897-6EE6-4560-AAA3-59940BD88196}" srcOrd="1" destOrd="0" presId="urn:microsoft.com/office/officeart/2005/8/layout/hProcess4"/>
    <dgm:cxn modelId="{913E21B9-68FD-4A6B-A363-1C5B58C22143}" type="presParOf" srcId="{046CD494-D0AC-4A33-8684-FE4006D113D2}" destId="{D71ECDEE-1F13-47B2-8A25-473B88D2CC4F}" srcOrd="2" destOrd="0" presId="urn:microsoft.com/office/officeart/2005/8/layout/hProcess4"/>
    <dgm:cxn modelId="{7533578C-9EA0-4806-A82B-0681B1375A37}" type="presParOf" srcId="{D71ECDEE-1F13-47B2-8A25-473B88D2CC4F}" destId="{E742CEF0-7C1D-428A-8996-28D7C57B7B0F}" srcOrd="0" destOrd="0" presId="urn:microsoft.com/office/officeart/2005/8/layout/hProcess4"/>
    <dgm:cxn modelId="{FC6C71ED-5AFB-4A15-9E38-2E7A1FB30D2C}" type="presParOf" srcId="{E742CEF0-7C1D-428A-8996-28D7C57B7B0F}" destId="{AB3FA052-809A-4374-ACB0-9D0FE6207B7B}" srcOrd="0" destOrd="0" presId="urn:microsoft.com/office/officeart/2005/8/layout/hProcess4"/>
    <dgm:cxn modelId="{343707C9-ED83-48AC-8760-5AA8C134D75B}" type="presParOf" srcId="{E742CEF0-7C1D-428A-8996-28D7C57B7B0F}" destId="{2C321A84-11BF-4E9C-9416-412B8B51E4E6}" srcOrd="1" destOrd="0" presId="urn:microsoft.com/office/officeart/2005/8/layout/hProcess4"/>
    <dgm:cxn modelId="{9DF9D6D0-D088-4F7A-B8F5-C0052B3B14A7}" type="presParOf" srcId="{E742CEF0-7C1D-428A-8996-28D7C57B7B0F}" destId="{5D917103-9979-4F88-9085-EE9E46F30E08}" srcOrd="2" destOrd="0" presId="urn:microsoft.com/office/officeart/2005/8/layout/hProcess4"/>
    <dgm:cxn modelId="{CD3DBE0C-6FF6-45C8-BB4D-AFACC267E86E}" type="presParOf" srcId="{E742CEF0-7C1D-428A-8996-28D7C57B7B0F}" destId="{7853F93E-DCC1-4D53-8923-ED4068709C9F}" srcOrd="3" destOrd="0" presId="urn:microsoft.com/office/officeart/2005/8/layout/hProcess4"/>
    <dgm:cxn modelId="{D6751A65-B0EE-46F5-B209-0524C3DE0EE2}" type="presParOf" srcId="{E742CEF0-7C1D-428A-8996-28D7C57B7B0F}" destId="{DC92C5C7-7C1D-4A12-A62D-537B20172AB8}" srcOrd="4" destOrd="0" presId="urn:microsoft.com/office/officeart/2005/8/layout/hProcess4"/>
    <dgm:cxn modelId="{99942C6E-56FB-496B-9515-1F74763E1F46}" type="presParOf" srcId="{D71ECDEE-1F13-47B2-8A25-473B88D2CC4F}" destId="{0BC08AA3-11E8-4C9C-8E94-E457AF88A519}" srcOrd="1" destOrd="0" presId="urn:microsoft.com/office/officeart/2005/8/layout/hProcess4"/>
    <dgm:cxn modelId="{E9EE7336-32CD-46BD-8ED0-88D6715DF6F5}" type="presParOf" srcId="{D71ECDEE-1F13-47B2-8A25-473B88D2CC4F}" destId="{6FE222CC-85A0-4648-8D6B-17C41446D35D}" srcOrd="2" destOrd="0" presId="urn:microsoft.com/office/officeart/2005/8/layout/hProcess4"/>
    <dgm:cxn modelId="{A4EE1327-DCB2-456D-B9EE-935A5D253F8E}" type="presParOf" srcId="{6FE222CC-85A0-4648-8D6B-17C41446D35D}" destId="{460A4C47-42E7-4A6C-A670-07411525543A}" srcOrd="0" destOrd="0" presId="urn:microsoft.com/office/officeart/2005/8/layout/hProcess4"/>
    <dgm:cxn modelId="{6C5818A6-DE34-4326-8726-F478D341EC5F}" type="presParOf" srcId="{6FE222CC-85A0-4648-8D6B-17C41446D35D}" destId="{6B49AB2C-C84B-40AC-837E-E712A59C2E91}" srcOrd="1" destOrd="0" presId="urn:microsoft.com/office/officeart/2005/8/layout/hProcess4"/>
    <dgm:cxn modelId="{BD778F1A-396C-4F62-AD75-5F8C5B402715}" type="presParOf" srcId="{6FE222CC-85A0-4648-8D6B-17C41446D35D}" destId="{AED22B3C-D0C2-437C-AFF5-DCCAC40B7400}" srcOrd="2" destOrd="0" presId="urn:microsoft.com/office/officeart/2005/8/layout/hProcess4"/>
    <dgm:cxn modelId="{D4D6714D-28C4-4ABB-B725-91C3A30EED81}" type="presParOf" srcId="{6FE222CC-85A0-4648-8D6B-17C41446D35D}" destId="{14DA315F-6BA4-4B40-A944-459EA8577DEE}" srcOrd="3" destOrd="0" presId="urn:microsoft.com/office/officeart/2005/8/layout/hProcess4"/>
    <dgm:cxn modelId="{A4EA727F-B2A2-42E3-9A06-9E7563985CE5}" type="presParOf" srcId="{6FE222CC-85A0-4648-8D6B-17C41446D35D}" destId="{F1A547E6-9A2E-41F0-9583-07C4625D2BE9}" srcOrd="4" destOrd="0" presId="urn:microsoft.com/office/officeart/2005/8/layout/hProcess4"/>
    <dgm:cxn modelId="{E85699CC-E6B1-4576-8A7F-7452188AFD9F}" type="presParOf" srcId="{D71ECDEE-1F13-47B2-8A25-473B88D2CC4F}" destId="{42A0A142-8500-4BCF-9F9E-A7F299580A08}" srcOrd="3" destOrd="0" presId="urn:microsoft.com/office/officeart/2005/8/layout/hProcess4"/>
    <dgm:cxn modelId="{47F87F8C-D0BF-4047-93E9-1E3095CE5001}" type="presParOf" srcId="{D71ECDEE-1F13-47B2-8A25-473B88D2CC4F}" destId="{4CD231FA-59E6-4DFD-939F-5A7E47D5F5EC}" srcOrd="4" destOrd="0" presId="urn:microsoft.com/office/officeart/2005/8/layout/hProcess4"/>
    <dgm:cxn modelId="{1EF57416-C491-4D0C-8F95-7D788D7EC3B6}" type="presParOf" srcId="{4CD231FA-59E6-4DFD-939F-5A7E47D5F5EC}" destId="{5D8F1025-324D-4C21-BD1D-6B58494FA66C}" srcOrd="0" destOrd="0" presId="urn:microsoft.com/office/officeart/2005/8/layout/hProcess4"/>
    <dgm:cxn modelId="{3E9FCA42-15A9-48FA-A0B3-0AC4BE552D40}" type="presParOf" srcId="{4CD231FA-59E6-4DFD-939F-5A7E47D5F5EC}" destId="{4E9BEB69-DA78-4E7C-8DC5-897A2B047B44}" srcOrd="1" destOrd="0" presId="urn:microsoft.com/office/officeart/2005/8/layout/hProcess4"/>
    <dgm:cxn modelId="{7A3D2A44-560E-4281-8EB5-45A774724C3E}" type="presParOf" srcId="{4CD231FA-59E6-4DFD-939F-5A7E47D5F5EC}" destId="{50DF6EF7-93B4-4FA4-A2E6-C0D589CA4DB1}" srcOrd="2" destOrd="0" presId="urn:microsoft.com/office/officeart/2005/8/layout/hProcess4"/>
    <dgm:cxn modelId="{115266BB-8910-478E-A4FB-BE5DEEFE21F6}" type="presParOf" srcId="{4CD231FA-59E6-4DFD-939F-5A7E47D5F5EC}" destId="{795E89D3-7BFC-45A6-8DAF-1C210B5AD01E}" srcOrd="3" destOrd="0" presId="urn:microsoft.com/office/officeart/2005/8/layout/hProcess4"/>
    <dgm:cxn modelId="{DB1BB91D-2451-4715-A63F-DA4BE079728E}" type="presParOf" srcId="{4CD231FA-59E6-4DFD-939F-5A7E47D5F5EC}" destId="{F6ECF4F6-D958-42FA-A2F8-4877DDB3870A}" srcOrd="4" destOrd="0" presId="urn:microsoft.com/office/officeart/2005/8/layout/hProcess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321A84-11BF-4E9C-9416-412B8B51E4E6}">
      <dsp:nvSpPr>
        <dsp:cNvPr id="0" name=""/>
        <dsp:cNvSpPr/>
      </dsp:nvSpPr>
      <dsp:spPr>
        <a:xfrm>
          <a:off x="445025" y="1400674"/>
          <a:ext cx="2629318" cy="245856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6500" kern="1200"/>
        </a:p>
      </dsp:txBody>
      <dsp:txXfrm>
        <a:off x="501603" y="1457252"/>
        <a:ext cx="2516162" cy="1818575"/>
      </dsp:txXfrm>
    </dsp:sp>
    <dsp:sp modelId="{0BC08AA3-11E8-4C9C-8E94-E457AF88A519}">
      <dsp:nvSpPr>
        <dsp:cNvPr id="0" name=""/>
        <dsp:cNvSpPr/>
      </dsp:nvSpPr>
      <dsp:spPr>
        <a:xfrm>
          <a:off x="1756246" y="1770037"/>
          <a:ext cx="4288954" cy="4288954"/>
        </a:xfrm>
        <a:prstGeom prst="leftCircularArrow">
          <a:avLst>
            <a:gd name="adj1" fmla="val 2386"/>
            <a:gd name="adj2" fmla="val 288438"/>
            <a:gd name="adj3" fmla="val 2842406"/>
            <a:gd name="adj4" fmla="val 9802947"/>
            <a:gd name="adj5" fmla="val 2784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53F93E-DCC1-4D53-8923-ED4068709C9F}">
      <dsp:nvSpPr>
        <dsp:cNvPr id="0" name=""/>
        <dsp:cNvSpPr/>
      </dsp:nvSpPr>
      <dsp:spPr>
        <a:xfrm>
          <a:off x="725089" y="3837573"/>
          <a:ext cx="2199938" cy="6585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Investor</a:t>
          </a:r>
        </a:p>
      </dsp:txBody>
      <dsp:txXfrm>
        <a:off x="744376" y="3856860"/>
        <a:ext cx="2161364" cy="619940"/>
      </dsp:txXfrm>
    </dsp:sp>
    <dsp:sp modelId="{6B49AB2C-C84B-40AC-837E-E712A59C2E91}">
      <dsp:nvSpPr>
        <dsp:cNvPr id="0" name=""/>
        <dsp:cNvSpPr/>
      </dsp:nvSpPr>
      <dsp:spPr>
        <a:xfrm>
          <a:off x="4264712" y="1980486"/>
          <a:ext cx="3351812" cy="297423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6500" kern="1200"/>
        </a:p>
      </dsp:txBody>
      <dsp:txXfrm>
        <a:off x="4333157" y="2686267"/>
        <a:ext cx="3214922" cy="2200008"/>
      </dsp:txXfrm>
    </dsp:sp>
    <dsp:sp modelId="{42A0A142-8500-4BCF-9F9E-A7F299580A08}">
      <dsp:nvSpPr>
        <dsp:cNvPr id="0" name=""/>
        <dsp:cNvSpPr/>
      </dsp:nvSpPr>
      <dsp:spPr>
        <a:xfrm>
          <a:off x="5563450" y="-356289"/>
          <a:ext cx="4366164" cy="4366164"/>
        </a:xfrm>
        <a:prstGeom prst="circularArrow">
          <a:avLst>
            <a:gd name="adj1" fmla="val 2344"/>
            <a:gd name="adj2" fmla="val 283061"/>
            <a:gd name="adj3" fmla="val 19343353"/>
            <a:gd name="adj4" fmla="val 12377436"/>
            <a:gd name="adj5" fmla="val 2735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DA315F-6BA4-4B40-A944-459EA8577DEE}">
      <dsp:nvSpPr>
        <dsp:cNvPr id="0" name=""/>
        <dsp:cNvSpPr/>
      </dsp:nvSpPr>
      <dsp:spPr>
        <a:xfrm>
          <a:off x="4516065" y="908962"/>
          <a:ext cx="2745221" cy="10916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NexGen Solar</a:t>
          </a:r>
        </a:p>
      </dsp:txBody>
      <dsp:txXfrm>
        <a:off x="4548039" y="940936"/>
        <a:ext cx="2681273" cy="1027736"/>
      </dsp:txXfrm>
    </dsp:sp>
    <dsp:sp modelId="{4E9BEB69-DA78-4E7C-8DC5-897A2B047B44}">
      <dsp:nvSpPr>
        <dsp:cNvPr id="0" name=""/>
        <dsp:cNvSpPr/>
      </dsp:nvSpPr>
      <dsp:spPr>
        <a:xfrm>
          <a:off x="8291830" y="1109540"/>
          <a:ext cx="3041399" cy="282672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6500" kern="1200"/>
        </a:p>
      </dsp:txBody>
      <dsp:txXfrm>
        <a:off x="8356881" y="1174591"/>
        <a:ext cx="2911297" cy="2090894"/>
      </dsp:txXfrm>
    </dsp:sp>
    <dsp:sp modelId="{795E89D3-7BFC-45A6-8DAF-1C210B5AD01E}">
      <dsp:nvSpPr>
        <dsp:cNvPr id="0" name=""/>
        <dsp:cNvSpPr/>
      </dsp:nvSpPr>
      <dsp:spPr>
        <a:xfrm>
          <a:off x="8301052" y="3931184"/>
          <a:ext cx="3001542" cy="8369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Energy Customer</a:t>
          </a:r>
        </a:p>
      </dsp:txBody>
      <dsp:txXfrm>
        <a:off x="8325566" y="3955698"/>
        <a:ext cx="2952514" cy="787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#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1C587-7B12-4647-B7A8-7AEECA5DC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603EF-1CA3-4A66-A3E8-1162D1223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16975-4556-45B8-958E-32E069FCD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1C02-62E1-4AEA-8EE5-48CFA83F40E8}" type="datetimeFigureOut">
              <a:rPr lang="en-US" smtClean="0"/>
              <a:t>24/06/2020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477A6-1FE4-4FFC-B277-7EC1E4B8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416C0-79B8-427B-9459-EE882A93F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CA934-A601-4F17-BF04-FDEA08DCC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8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E7DCC-BF41-4F4F-8E2E-AF8139F4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F9414-6C72-45D0-816A-DF8FF4551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805E1-72DA-48EB-954D-286A92F8D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1C02-62E1-4AEA-8EE5-48CFA83F40E8}" type="datetimeFigureOut">
              <a:rPr lang="en-US" smtClean="0"/>
              <a:t>24/06/2020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881BB-357D-4F96-BABC-67923E0E6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438E1-4490-4FAD-B08B-56426AD2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CA934-A601-4F17-BF04-FDEA08DCC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9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85DA8B-9BFC-4121-97B3-C777771569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5990FD-A324-4D83-B4ED-D437B9770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3A6EC-473C-4295-BFE2-52BD20BC6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1C02-62E1-4AEA-8EE5-48CFA83F40E8}" type="datetimeFigureOut">
              <a:rPr lang="en-US" smtClean="0"/>
              <a:t>24/06/2020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94D7A-C38D-41B1-92BB-4F567D303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6A52C-6436-420A-A482-F3C3328F0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CA934-A601-4F17-BF04-FDEA08DCC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67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1C32-5085-4F13-9F64-AAE2247F6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8F7D8-44C1-40AD-B279-A5A4ED82B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A2177-D130-4330-917D-A68C871B8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1C02-62E1-4AEA-8EE5-48CFA83F40E8}" type="datetimeFigureOut">
              <a:rPr lang="en-US" smtClean="0"/>
              <a:t>24/06/2020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CD8BB-0ACE-4E67-A08E-B70CF9CC0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7CA1E-90E9-4BDD-B10B-3899F761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CA934-A601-4F17-BF04-FDEA08DCC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04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52505-8B10-491E-A575-C6F9A3EF5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229EE-2A29-408F-8935-29E78EBFB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AA7EA-3A63-460F-B637-2A23103EA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1C02-62E1-4AEA-8EE5-48CFA83F40E8}" type="datetimeFigureOut">
              <a:rPr lang="en-US" smtClean="0"/>
              <a:t>24/06/2020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E8B78-3FAC-4915-85DF-DA0A8749C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28327-9CA1-4160-974B-3EEF3E28B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CA934-A601-4F17-BF04-FDEA08DCC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78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30C29-2D93-4192-B825-2D8D0DD69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96C08-E16D-4D5B-9A47-B8784AD24D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C63FF-97D7-473F-934D-B46D74FF3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23AA8-2A0E-4AF1-AC0E-51198B216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1C02-62E1-4AEA-8EE5-48CFA83F40E8}" type="datetimeFigureOut">
              <a:rPr lang="en-US" smtClean="0"/>
              <a:t>24/06/2020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4F5FF-B64A-4E5F-B76E-029E26C42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C36B9-89E8-4963-8642-695234154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CA934-A601-4F17-BF04-FDEA08DCC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3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769CC-070A-4368-A95B-B9897DCA7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FBE21-F917-4FC3-BD6C-F168DE2F2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A384E-157A-4397-89A3-2E196A877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E27711-D8A4-40D5-8FF6-0793B4784F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D5C6EE-4117-42EB-951B-7C927EC336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E2C712-A16E-4D0B-AD2E-6ACEBABA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1C02-62E1-4AEA-8EE5-48CFA83F40E8}" type="datetimeFigureOut">
              <a:rPr lang="en-US" smtClean="0"/>
              <a:t>24/06/2020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BC36C4-EA9F-4524-9FF5-62AB13009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C0192D-B98E-4EDB-8E7D-9E50FE565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CA934-A601-4F17-BF04-FDEA08DCC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50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CB6D-14B9-4FC4-A295-9A662C242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9D72D-01AC-4251-829B-724EE05B1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1C02-62E1-4AEA-8EE5-48CFA83F40E8}" type="datetimeFigureOut">
              <a:rPr lang="en-US" smtClean="0"/>
              <a:t>24/06/2020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759FC-98FE-41CF-BA5A-473E205E6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E1375-46A2-4B6F-90B2-E8ED87136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CA934-A601-4F17-BF04-FDEA08DCC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03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05A80-84DF-4CFC-812D-4992B47D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1C02-62E1-4AEA-8EE5-48CFA83F40E8}" type="datetimeFigureOut">
              <a:rPr lang="en-US" smtClean="0"/>
              <a:t>24/06/2020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934B3D-9C99-46A1-A102-A4EDFF268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423F1-05E3-4D7F-BCF3-F8CB2866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CA934-A601-4F17-BF04-FDEA08DCC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69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B6241-469B-49EB-B811-99570A8B8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8866A-D57E-42D2-9AEB-5E80756A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5351B-AB3F-4F67-8A2A-9A17017D8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6D326-5E2A-462F-9587-8C8C5DDF2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1C02-62E1-4AEA-8EE5-48CFA83F40E8}" type="datetimeFigureOut">
              <a:rPr lang="en-US" smtClean="0"/>
              <a:t>24/06/2020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59B53-0B36-4AC1-8B69-C4503E46D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1E37A-B82F-4C6D-BBCF-44BE26C2C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CA934-A601-4F17-BF04-FDEA08DCC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29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3B12-6189-4643-B0D5-03D73DF1A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B2C7C3-609F-412E-A918-4DF29D8B58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8F12AA-64DA-402F-B13A-46C682CAE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22050-6FCF-4031-9079-819F4341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1C02-62E1-4AEA-8EE5-48CFA83F40E8}" type="datetimeFigureOut">
              <a:rPr lang="en-US" smtClean="0"/>
              <a:t>24/06/2020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74301-7F18-4E0A-BBFC-0730628F2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37DC6-7A27-429E-8107-4BA5EE9DC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CA934-A601-4F17-BF04-FDEA08DCC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83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8549F-BC91-46CE-9276-41CDA8EB2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EB601-DCDD-4806-A1A2-1D89065C8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271F7-8909-4B97-AF53-5E8F2C0830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F1C02-62E1-4AEA-8EE5-48CFA83F40E8}" type="datetimeFigureOut">
              <a:rPr lang="en-US" smtClean="0"/>
              <a:t>24/06/2020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C0C65-A9DA-4724-B5CA-D4B1AA7D0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5D7EB-440C-4F78-B2AB-DC8DD42DF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CA934-A601-4F17-BF04-FDEA08DCC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6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725FBC6-6137-4121-B46A-857ACED15CE5}"/>
              </a:ext>
            </a:extLst>
          </p:cNvPr>
          <p:cNvGrpSpPr/>
          <p:nvPr/>
        </p:nvGrpSpPr>
        <p:grpSpPr>
          <a:xfrm>
            <a:off x="253135" y="58978"/>
            <a:ext cx="11660940" cy="6747398"/>
            <a:chOff x="126523" y="30842"/>
            <a:chExt cx="11660940" cy="674739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D8F7746-DDAE-40B2-8D58-50B8FC1370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523" y="1257300"/>
              <a:ext cx="5759643" cy="2668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074798-2DB5-4134-9852-C149C7BF0C58}"/>
                </a:ext>
              </a:extLst>
            </p:cNvPr>
            <p:cNvSpPr txBox="1"/>
            <p:nvPr/>
          </p:nvSpPr>
          <p:spPr>
            <a:xfrm>
              <a:off x="138035" y="3019616"/>
              <a:ext cx="5748131" cy="92333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75000"/>
                  </a:schemeClr>
                </a:gs>
                <a:gs pos="100000">
                  <a:schemeClr val="tx1">
                    <a:alpha val="15000"/>
                  </a:schemeClr>
                </a:gs>
              </a:gsLst>
              <a:lin ang="162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Rooftop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A61E243-B328-49CF-9874-D0CF7BDE4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1778" y="1238506"/>
              <a:ext cx="5772469" cy="2701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4B4D51-F77D-4B75-9D0E-F31643C85A82}"/>
                </a:ext>
              </a:extLst>
            </p:cNvPr>
            <p:cNvSpPr txBox="1"/>
            <p:nvPr/>
          </p:nvSpPr>
          <p:spPr>
            <a:xfrm>
              <a:off x="6017692" y="3002457"/>
              <a:ext cx="5758974" cy="92333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75000"/>
                  </a:schemeClr>
                </a:gs>
                <a:gs pos="100000">
                  <a:schemeClr val="tx1">
                    <a:alpha val="15000"/>
                  </a:schemeClr>
                </a:gs>
              </a:gsLst>
              <a:lin ang="162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Water</a:t>
              </a: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BF82B0D-E9B0-43A9-8E8A-7E2273AB6B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213038" y="4076699"/>
              <a:ext cx="5680668" cy="2701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CEA1FA-C51B-40B2-8752-9570140D35E7}"/>
                </a:ext>
              </a:extLst>
            </p:cNvPr>
            <p:cNvSpPr txBox="1"/>
            <p:nvPr/>
          </p:nvSpPr>
          <p:spPr>
            <a:xfrm>
              <a:off x="223226" y="5848165"/>
              <a:ext cx="5672749" cy="92333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75000"/>
                  </a:schemeClr>
                </a:gs>
                <a:gs pos="100000">
                  <a:schemeClr val="tx1">
                    <a:alpha val="15000"/>
                  </a:schemeClr>
                </a:gs>
              </a:gsLst>
              <a:lin ang="162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Land</a:t>
              </a:r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9BCEDAC2-6223-42C7-B138-223998B891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6027820" y="4075426"/>
              <a:ext cx="5759643" cy="2701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7937CD-95C6-454B-8666-8598081F275F}"/>
                </a:ext>
              </a:extLst>
            </p:cNvPr>
            <p:cNvSpPr txBox="1"/>
            <p:nvPr/>
          </p:nvSpPr>
          <p:spPr>
            <a:xfrm>
              <a:off x="6039394" y="5853637"/>
              <a:ext cx="5737271" cy="92333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75000"/>
                  </a:schemeClr>
                </a:gs>
                <a:gs pos="100000">
                  <a:schemeClr val="tx1">
                    <a:alpha val="15000"/>
                  </a:schemeClr>
                </a:gs>
              </a:gsLst>
              <a:lin ang="162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Carport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29332C-9BCB-4F24-8215-950017CFEB81}"/>
                </a:ext>
              </a:extLst>
            </p:cNvPr>
            <p:cNvSpPr txBox="1"/>
            <p:nvPr/>
          </p:nvSpPr>
          <p:spPr>
            <a:xfrm>
              <a:off x="126523" y="30842"/>
              <a:ext cx="5748131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5400" dirty="0">
                  <a:solidFill>
                    <a:srgbClr val="002060"/>
                  </a:solidFill>
                  <a:effectLst>
                    <a:outerShdw blurRad="50800" dir="2700000" sx="103000" sy="103000" algn="tl" rotWithShape="0">
                      <a:schemeClr val="accent1">
                        <a:lumMod val="40000"/>
                        <a:lumOff val="60000"/>
                        <a:alpha val="35000"/>
                      </a:schemeClr>
                    </a:outerShdw>
                  </a:effectLst>
                  <a:latin typeface="Bahnschrift" panose="020B0502040204020203" pitchFamily="34" charset="0"/>
                </a:rPr>
                <a:t>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7124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63974A-4637-4710-8EE2-3878E2D96E2E}"/>
              </a:ext>
            </a:extLst>
          </p:cNvPr>
          <p:cNvSpPr txBox="1"/>
          <p:nvPr/>
        </p:nvSpPr>
        <p:spPr>
          <a:xfrm>
            <a:off x="265442" y="143535"/>
            <a:ext cx="971921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800" dirty="0">
                <a:solidFill>
                  <a:srgbClr val="002060"/>
                </a:solidFill>
                <a:effectLst>
                  <a:outerShdw blurRad="50800" dir="2700000" sx="103000" sy="103000" algn="tl" rotWithShape="0">
                    <a:schemeClr val="accent1">
                      <a:lumMod val="40000"/>
                      <a:lumOff val="60000"/>
                      <a:alpha val="35000"/>
                    </a:schemeClr>
                  </a:outerShdw>
                </a:effectLst>
                <a:latin typeface="Bahnschrift" panose="020B0502040204020203" pitchFamily="34" charset="0"/>
              </a:rPr>
              <a:t>Benefits of Managed Portfolio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1AF8D-0B50-445B-9BF5-A9480DC869C4}"/>
              </a:ext>
            </a:extLst>
          </p:cNvPr>
          <p:cNvSpPr txBox="1"/>
          <p:nvPr/>
        </p:nvSpPr>
        <p:spPr>
          <a:xfrm>
            <a:off x="324434" y="974532"/>
            <a:ext cx="1160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Eras Light ITC" panose="020B0402030504020804" pitchFamily="34" charset="0"/>
              </a:rPr>
              <a:t>Managed Portfolio is the easiest way to fill a gap in your portfolio with private renewable energy investments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E6287C-9E64-4494-BC45-ED63E68425BC}"/>
              </a:ext>
            </a:extLst>
          </p:cNvPr>
          <p:cNvSpPr/>
          <p:nvPr/>
        </p:nvSpPr>
        <p:spPr>
          <a:xfrm>
            <a:off x="486697" y="1814052"/>
            <a:ext cx="3716593" cy="4365522"/>
          </a:xfrm>
          <a:prstGeom prst="roundRect">
            <a:avLst>
              <a:gd name="adj" fmla="val 916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2D14A0-E8C8-4CD6-913E-71A3CEF2F672}"/>
              </a:ext>
            </a:extLst>
          </p:cNvPr>
          <p:cNvSpPr/>
          <p:nvPr/>
        </p:nvSpPr>
        <p:spPr>
          <a:xfrm>
            <a:off x="619432" y="1940168"/>
            <a:ext cx="3451122" cy="2601958"/>
          </a:xfrm>
          <a:prstGeom prst="roundRect">
            <a:avLst>
              <a:gd name="adj" fmla="val 2497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9CBAF1-0235-4E7B-8D7A-174B8293B109}"/>
              </a:ext>
            </a:extLst>
          </p:cNvPr>
          <p:cNvSpPr/>
          <p:nvPr/>
        </p:nvSpPr>
        <p:spPr>
          <a:xfrm>
            <a:off x="781665" y="3996813"/>
            <a:ext cx="3091727" cy="400110"/>
          </a:xfrm>
          <a:prstGeom prst="rect">
            <a:avLst/>
          </a:prstGeom>
          <a:solidFill>
            <a:schemeClr val="tx1">
              <a:alpha val="2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  <a:cs typeface="Arial" panose="020B0604020202020204" pitchFamily="34" charset="0"/>
              </a:rPr>
              <a:t>Portfolio Diversification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2DE752-A28F-450F-9D2A-CB7DD8795C05}"/>
              </a:ext>
            </a:extLst>
          </p:cNvPr>
          <p:cNvSpPr/>
          <p:nvPr/>
        </p:nvSpPr>
        <p:spPr>
          <a:xfrm>
            <a:off x="825909" y="4628874"/>
            <a:ext cx="30917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Eras Light ITC" panose="020B04020305040208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dirty="0">
                <a:latin typeface="Eras Light ITC" panose="020B04020305040208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enefit from investment opportunities across different states and asset types in the one of the top emerging country</a:t>
            </a:r>
            <a:endParaRPr lang="en-US" dirty="0">
              <a:latin typeface="Eras Light ITC" panose="020B04020305040208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13CDDA-4BAF-40B3-9464-4DC57F9EA83A}"/>
              </a:ext>
            </a:extLst>
          </p:cNvPr>
          <p:cNvSpPr/>
          <p:nvPr/>
        </p:nvSpPr>
        <p:spPr>
          <a:xfrm>
            <a:off x="4355695" y="1828800"/>
            <a:ext cx="3716593" cy="4365522"/>
          </a:xfrm>
          <a:prstGeom prst="roundRect">
            <a:avLst>
              <a:gd name="adj" fmla="val 916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B57706-3D6E-4C0E-BEEB-495DDA58A2D9}"/>
              </a:ext>
            </a:extLst>
          </p:cNvPr>
          <p:cNvSpPr/>
          <p:nvPr/>
        </p:nvSpPr>
        <p:spPr>
          <a:xfrm>
            <a:off x="4488430" y="1954916"/>
            <a:ext cx="3451122" cy="2601958"/>
          </a:xfrm>
          <a:prstGeom prst="roundRect">
            <a:avLst>
              <a:gd name="adj" fmla="val 2497"/>
            </a:avLst>
          </a:prstGeom>
          <a:blipFill dpi="0" rotWithShape="1">
            <a:blip r:embed="rId3"/>
            <a:srcRect/>
            <a:stretch>
              <a:fillRect t="7000" b="2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326C89-E74D-4E8F-8FF6-4D7652D4641A}"/>
              </a:ext>
            </a:extLst>
          </p:cNvPr>
          <p:cNvSpPr/>
          <p:nvPr/>
        </p:nvSpPr>
        <p:spPr>
          <a:xfrm>
            <a:off x="4650663" y="4011561"/>
            <a:ext cx="3091727" cy="400110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Lowering Risk</a:t>
            </a:r>
            <a:endParaRPr lang="en-US" sz="2000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C994FB-81CF-4BAB-BF34-450BD68326EF}"/>
              </a:ext>
            </a:extLst>
          </p:cNvPr>
          <p:cNvSpPr/>
          <p:nvPr/>
        </p:nvSpPr>
        <p:spPr>
          <a:xfrm>
            <a:off x="4694907" y="4746858"/>
            <a:ext cx="30917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Eras Light ITC" panose="020B0402030504020804" pitchFamily="34" charset="0"/>
              </a:rPr>
              <a:t>Invest in multiple assets at a substantially lower minimum compared to investing in individual assets.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FC46B1B-F6F7-4A29-A2EA-D7DECFF5027A}"/>
              </a:ext>
            </a:extLst>
          </p:cNvPr>
          <p:cNvSpPr/>
          <p:nvPr/>
        </p:nvSpPr>
        <p:spPr>
          <a:xfrm>
            <a:off x="8200108" y="1828800"/>
            <a:ext cx="3716593" cy="4365522"/>
          </a:xfrm>
          <a:prstGeom prst="roundRect">
            <a:avLst>
              <a:gd name="adj" fmla="val 916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7BA89D-A0EE-4050-AF34-B51FD5DC95D0}"/>
              </a:ext>
            </a:extLst>
          </p:cNvPr>
          <p:cNvSpPr/>
          <p:nvPr/>
        </p:nvSpPr>
        <p:spPr>
          <a:xfrm>
            <a:off x="8332843" y="1954916"/>
            <a:ext cx="3451122" cy="2601958"/>
          </a:xfrm>
          <a:prstGeom prst="roundRect">
            <a:avLst>
              <a:gd name="adj" fmla="val 2497"/>
            </a:avLst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AFA8E4-3ECF-43F4-90FB-8663A1419112}"/>
              </a:ext>
            </a:extLst>
          </p:cNvPr>
          <p:cNvSpPr/>
          <p:nvPr/>
        </p:nvSpPr>
        <p:spPr>
          <a:xfrm>
            <a:off x="8495076" y="4011561"/>
            <a:ext cx="3091727" cy="400110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Cash flow</a:t>
            </a:r>
            <a:endParaRPr lang="en-US" sz="2000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090634-6E55-4913-BC56-11F9AB8D47AB}"/>
              </a:ext>
            </a:extLst>
          </p:cNvPr>
          <p:cNvSpPr/>
          <p:nvPr/>
        </p:nvSpPr>
        <p:spPr>
          <a:xfrm>
            <a:off x="8539320" y="4688802"/>
            <a:ext cx="30917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Eras Light ITC" panose="020B0402030504020804" pitchFamily="34" charset="0"/>
              </a:rPr>
              <a:t>Renewable energy investments are annuity style investments. The cash flow is locked in typically over 7 to 20 years</a:t>
            </a:r>
          </a:p>
        </p:txBody>
      </p:sp>
    </p:spTree>
    <p:extLst>
      <p:ext uri="{BB962C8B-B14F-4D97-AF65-F5344CB8AC3E}">
        <p14:creationId xmlns:p14="http://schemas.microsoft.com/office/powerpoint/2010/main" val="4187089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7858FF-716C-49C4-8C05-22E265622EA1}"/>
              </a:ext>
            </a:extLst>
          </p:cNvPr>
          <p:cNvSpPr txBox="1"/>
          <p:nvPr/>
        </p:nvSpPr>
        <p:spPr>
          <a:xfrm>
            <a:off x="226127" y="192996"/>
            <a:ext cx="1173974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effectLst>
                  <a:outerShdw blurRad="50800" dir="2700000" sx="103000" sy="103000" algn="tl" rotWithShape="0">
                    <a:schemeClr val="accent1">
                      <a:lumMod val="40000"/>
                      <a:lumOff val="60000"/>
                      <a:alpha val="35000"/>
                    </a:schemeClr>
                  </a:outerShdw>
                </a:effectLst>
                <a:latin typeface="Bahnschrift" panose="020B0502040204020203" pitchFamily="34" charset="0"/>
              </a:rPr>
              <a:t>What makes Renewable Energy Assets unique?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291DA9-C692-4774-9B43-4DD9528E4D54}"/>
              </a:ext>
            </a:extLst>
          </p:cNvPr>
          <p:cNvSpPr/>
          <p:nvPr/>
        </p:nvSpPr>
        <p:spPr>
          <a:xfrm>
            <a:off x="309686" y="883483"/>
            <a:ext cx="10545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Eras Light ITC" panose="020B0402030504020804" pitchFamily="34" charset="0"/>
              </a:rPr>
              <a:t>We help you diversify your asset allocation with private renewable energy assets to create a more efficient portfolio and improve your risk-adjusted returns.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B5ED2-D381-4C58-960E-336FA69EE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175" y="2263796"/>
            <a:ext cx="6101072" cy="391577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15483B-73EB-4436-B110-35A678B2C7DE}"/>
              </a:ext>
            </a:extLst>
          </p:cNvPr>
          <p:cNvSpPr/>
          <p:nvPr/>
        </p:nvSpPr>
        <p:spPr>
          <a:xfrm>
            <a:off x="4590555" y="1655167"/>
            <a:ext cx="2267446" cy="54483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45720" rIns="0" anchor="ctr" anchorCtr="0">
            <a:spAutoFit/>
          </a:bodyPr>
          <a:lstStyle/>
          <a:p>
            <a:pPr lvl="0" algn="ctr"/>
            <a:r>
              <a:rPr lang="en-US" sz="2600" b="1" dirty="0">
                <a:latin typeface="Eras Light ITC" panose="020B0402030504020804" pitchFamily="34" charset="0"/>
              </a:rPr>
              <a:t>Less Volatile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08ECAF-92D4-42C2-8133-FC7DD019E5C0}"/>
              </a:ext>
            </a:extLst>
          </p:cNvPr>
          <p:cNvSpPr/>
          <p:nvPr/>
        </p:nvSpPr>
        <p:spPr>
          <a:xfrm>
            <a:off x="670220" y="4062801"/>
            <a:ext cx="2028736" cy="54483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45720" rIns="0" anchor="ctr" anchorCtr="0">
            <a:spAutoFit/>
          </a:bodyPr>
          <a:lstStyle/>
          <a:p>
            <a:pPr lvl="0" algn="ctr"/>
            <a:r>
              <a:rPr lang="en-US" sz="2600" b="1" dirty="0">
                <a:latin typeface="Eras Light ITC" panose="020B0402030504020804" pitchFamily="34" charset="0"/>
              </a:rPr>
              <a:t>Low Return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CC80859-5256-4559-83D6-E8B7C1C006C9}"/>
              </a:ext>
            </a:extLst>
          </p:cNvPr>
          <p:cNvSpPr/>
          <p:nvPr/>
        </p:nvSpPr>
        <p:spPr>
          <a:xfrm>
            <a:off x="9082979" y="4062801"/>
            <a:ext cx="2028736" cy="54483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45720" rIns="0" anchor="ctr" anchorCtr="0">
            <a:spAutoFit/>
          </a:bodyPr>
          <a:lstStyle/>
          <a:p>
            <a:pPr lvl="0" algn="ctr"/>
            <a:r>
              <a:rPr lang="en-US" sz="2600" b="1" dirty="0">
                <a:latin typeface="Eras Light ITC" panose="020B0402030504020804" pitchFamily="34" charset="0"/>
              </a:rPr>
              <a:t>High Return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2755073-27E7-483B-95FF-C65B080B1F41}"/>
              </a:ext>
            </a:extLst>
          </p:cNvPr>
          <p:cNvSpPr/>
          <p:nvPr/>
        </p:nvSpPr>
        <p:spPr>
          <a:xfrm>
            <a:off x="4590555" y="6221169"/>
            <a:ext cx="2267446" cy="54483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45720" rIns="0" anchor="ctr" anchorCtr="0">
            <a:spAutoFit/>
          </a:bodyPr>
          <a:lstStyle/>
          <a:p>
            <a:pPr lvl="0" algn="ctr"/>
            <a:r>
              <a:rPr lang="en-US" sz="2600" b="1" dirty="0">
                <a:latin typeface="Eras Light ITC" panose="020B0402030504020804" pitchFamily="34" charset="0"/>
              </a:rPr>
              <a:t>More Volatile </a:t>
            </a:r>
          </a:p>
        </p:txBody>
      </p:sp>
    </p:spTree>
    <p:extLst>
      <p:ext uri="{BB962C8B-B14F-4D97-AF65-F5344CB8AC3E}">
        <p14:creationId xmlns:p14="http://schemas.microsoft.com/office/powerpoint/2010/main" val="3955100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4B3963-280F-431F-A304-BB6A64EB364C}"/>
              </a:ext>
            </a:extLst>
          </p:cNvPr>
          <p:cNvSpPr txBox="1"/>
          <p:nvPr/>
        </p:nvSpPr>
        <p:spPr>
          <a:xfrm>
            <a:off x="210932" y="689730"/>
            <a:ext cx="1173974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effectLst>
                  <a:outerShdw blurRad="50800" dir="2700000" sx="103000" sy="103000" algn="tl" rotWithShape="0">
                    <a:schemeClr val="accent1">
                      <a:lumMod val="40000"/>
                      <a:lumOff val="60000"/>
                      <a:alpha val="35000"/>
                    </a:schemeClr>
                  </a:outerShdw>
                </a:effectLst>
                <a:latin typeface="Bahnschrift" panose="020B0502040204020203" pitchFamily="34" charset="0"/>
              </a:rPr>
              <a:t>The Benefits of Investing with NexGen Solar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B76D7C-1E33-4A0B-86AE-C2F4EBF582E3}"/>
              </a:ext>
            </a:extLst>
          </p:cNvPr>
          <p:cNvSpPr/>
          <p:nvPr/>
        </p:nvSpPr>
        <p:spPr>
          <a:xfrm>
            <a:off x="210932" y="1814052"/>
            <a:ext cx="2787444" cy="4144296"/>
          </a:xfrm>
          <a:prstGeom prst="roundRect">
            <a:avLst>
              <a:gd name="adj" fmla="val 916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CBCA69-2BED-46EC-A22D-8989452BEEFB}"/>
              </a:ext>
            </a:extLst>
          </p:cNvPr>
          <p:cNvSpPr/>
          <p:nvPr/>
        </p:nvSpPr>
        <p:spPr>
          <a:xfrm>
            <a:off x="373163" y="4433916"/>
            <a:ext cx="249130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  <a:latin typeface="Eras Light ITC" panose="020B04020305040208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Net IRR for medium to large scale solar rooftop or Ground mount projects</a:t>
            </a:r>
            <a:endParaRPr lang="en-US" sz="2000" dirty="0">
              <a:solidFill>
                <a:srgbClr val="7030A0"/>
              </a:solidFill>
              <a:latin typeface="Eras Light ITC" panose="020B04020305040208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112D748-D221-41BB-A49D-CB019856DF7F}"/>
              </a:ext>
            </a:extLst>
          </p:cNvPr>
          <p:cNvSpPr/>
          <p:nvPr/>
        </p:nvSpPr>
        <p:spPr>
          <a:xfrm>
            <a:off x="373163" y="1973053"/>
            <a:ext cx="2491303" cy="2274482"/>
          </a:xfrm>
          <a:prstGeom prst="roundRect">
            <a:avLst>
              <a:gd name="adj" fmla="val 3674"/>
            </a:avLst>
          </a:prstGeom>
          <a:solidFill>
            <a:srgbClr val="7030A0"/>
          </a:solidFill>
        </p:spPr>
        <p:txBody>
          <a:bodyPr wrap="square" anchor="ctr" anchorCtr="1">
            <a:no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Eras Demi ITC" panose="020B0805030504020804" pitchFamily="34" charset="0"/>
                <a:cs typeface="Arial" panose="020B0604020202020204" pitchFamily="34" charset="0"/>
              </a:rPr>
              <a:t>15%+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CEB2B8-DD98-47A4-AEEF-37C106EBAB0C}"/>
              </a:ext>
            </a:extLst>
          </p:cNvPr>
          <p:cNvSpPr/>
          <p:nvPr/>
        </p:nvSpPr>
        <p:spPr>
          <a:xfrm>
            <a:off x="3208602" y="1818968"/>
            <a:ext cx="2787444" cy="4144296"/>
          </a:xfrm>
          <a:prstGeom prst="roundRect">
            <a:avLst>
              <a:gd name="adj" fmla="val 916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D50D72-1C6E-4C76-9536-99E3E624D249}"/>
              </a:ext>
            </a:extLst>
          </p:cNvPr>
          <p:cNvSpPr/>
          <p:nvPr/>
        </p:nvSpPr>
        <p:spPr>
          <a:xfrm>
            <a:off x="3370834" y="4438832"/>
            <a:ext cx="24203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  <a:latin typeface="Eras Light ITC" panose="020B04020305040208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Tenure of Investment</a:t>
            </a:r>
            <a:endParaRPr lang="en-US" sz="2000" dirty="0">
              <a:solidFill>
                <a:srgbClr val="7030A0"/>
              </a:solidFill>
              <a:latin typeface="Eras Light ITC" panose="020B04020305040208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A5C4E2B-D5D6-4585-BB73-A31C18F31292}"/>
              </a:ext>
            </a:extLst>
          </p:cNvPr>
          <p:cNvSpPr/>
          <p:nvPr/>
        </p:nvSpPr>
        <p:spPr>
          <a:xfrm>
            <a:off x="3370834" y="1977969"/>
            <a:ext cx="2420370" cy="2274482"/>
          </a:xfrm>
          <a:prstGeom prst="roundRect">
            <a:avLst>
              <a:gd name="adj" fmla="val 3674"/>
            </a:avLst>
          </a:prstGeom>
          <a:solidFill>
            <a:srgbClr val="FFC000"/>
          </a:solidFill>
        </p:spPr>
        <p:txBody>
          <a:bodyPr wrap="square" anchor="ctr" anchorCtr="1">
            <a:no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Eras Demi ITC" panose="020B0805030504020804" pitchFamily="34" charset="0"/>
                <a:cs typeface="Arial" panose="020B0604020202020204" pitchFamily="34" charset="0"/>
              </a:rPr>
              <a:t>5 - 20 years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7B7C9A-DA3C-4B79-BA92-4302547D96C8}"/>
              </a:ext>
            </a:extLst>
          </p:cNvPr>
          <p:cNvSpPr/>
          <p:nvPr/>
        </p:nvSpPr>
        <p:spPr>
          <a:xfrm>
            <a:off x="6177235" y="1814052"/>
            <a:ext cx="2787444" cy="4144296"/>
          </a:xfrm>
          <a:prstGeom prst="roundRect">
            <a:avLst>
              <a:gd name="adj" fmla="val 916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31AA0-E1D1-44B4-BE20-34A9873EACCB}"/>
              </a:ext>
            </a:extLst>
          </p:cNvPr>
          <p:cNvSpPr/>
          <p:nvPr/>
        </p:nvSpPr>
        <p:spPr>
          <a:xfrm>
            <a:off x="6339466" y="4433916"/>
            <a:ext cx="24707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  <a:latin typeface="Eras Light ITC" panose="020B04020305040208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Break Even Period</a:t>
            </a:r>
            <a:endParaRPr lang="en-US" sz="2000" dirty="0">
              <a:solidFill>
                <a:srgbClr val="7030A0"/>
              </a:solidFill>
              <a:latin typeface="Eras Light ITC" panose="020B04020305040208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441C269-5265-4ABF-B459-67984297D1E9}"/>
              </a:ext>
            </a:extLst>
          </p:cNvPr>
          <p:cNvSpPr/>
          <p:nvPr/>
        </p:nvSpPr>
        <p:spPr>
          <a:xfrm>
            <a:off x="6339466" y="1973053"/>
            <a:ext cx="2470705" cy="2274482"/>
          </a:xfrm>
          <a:prstGeom prst="roundRect">
            <a:avLst>
              <a:gd name="adj" fmla="val 3674"/>
            </a:avLst>
          </a:prstGeom>
          <a:solidFill>
            <a:srgbClr val="00B0F0"/>
          </a:solidFill>
        </p:spPr>
        <p:txBody>
          <a:bodyPr wrap="square" anchor="ctr" anchorCtr="1">
            <a:no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Eras Demi ITC" panose="020B0805030504020804" pitchFamily="34" charset="0"/>
                <a:cs typeface="Arial" panose="020B0604020202020204" pitchFamily="34" charset="0"/>
              </a:rPr>
              <a:t>5 - 6 years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40296B6-1EE6-4DC2-A027-D60572DE22AD}"/>
              </a:ext>
            </a:extLst>
          </p:cNvPr>
          <p:cNvSpPr/>
          <p:nvPr/>
        </p:nvSpPr>
        <p:spPr>
          <a:xfrm>
            <a:off x="9124341" y="1814052"/>
            <a:ext cx="2694496" cy="4144296"/>
          </a:xfrm>
          <a:prstGeom prst="roundRect">
            <a:avLst>
              <a:gd name="adj" fmla="val 916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F96937-56EA-4B99-8C54-852E7DFCE3A2}"/>
              </a:ext>
            </a:extLst>
          </p:cNvPr>
          <p:cNvSpPr/>
          <p:nvPr/>
        </p:nvSpPr>
        <p:spPr>
          <a:xfrm>
            <a:off x="9286572" y="4433916"/>
            <a:ext cx="23829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  <a:latin typeface="Eras Light ITC" panose="020B04020305040208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Target total return</a:t>
            </a:r>
            <a:endParaRPr lang="en-US" sz="2000" dirty="0">
              <a:solidFill>
                <a:srgbClr val="7030A0"/>
              </a:solidFill>
              <a:latin typeface="Eras Light ITC" panose="020B04020305040208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BBD010B-2F56-4873-B180-C5F4168F5194}"/>
              </a:ext>
            </a:extLst>
          </p:cNvPr>
          <p:cNvSpPr/>
          <p:nvPr/>
        </p:nvSpPr>
        <p:spPr>
          <a:xfrm>
            <a:off x="9286573" y="1973053"/>
            <a:ext cx="2382914" cy="2274482"/>
          </a:xfrm>
          <a:prstGeom prst="roundRect">
            <a:avLst>
              <a:gd name="adj" fmla="val 3674"/>
            </a:avLst>
          </a:prstGeom>
          <a:solidFill>
            <a:srgbClr val="00B050"/>
          </a:solidFill>
        </p:spPr>
        <p:txBody>
          <a:bodyPr wrap="square" anchor="ctr" anchorCtr="1">
            <a:no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Eras Demi ITC" panose="020B0805030504020804" pitchFamily="34" charset="0"/>
                <a:cs typeface="Arial" panose="020B0604020202020204" pitchFamily="34" charset="0"/>
              </a:rPr>
              <a:t>2.1- 3.5X +</a:t>
            </a:r>
          </a:p>
        </p:txBody>
      </p:sp>
    </p:spTree>
    <p:extLst>
      <p:ext uri="{BB962C8B-B14F-4D97-AF65-F5344CB8AC3E}">
        <p14:creationId xmlns:p14="http://schemas.microsoft.com/office/powerpoint/2010/main" val="4083153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785F0A-CA07-448E-B8D8-EEF3E2BB8EDF}"/>
              </a:ext>
            </a:extLst>
          </p:cNvPr>
          <p:cNvSpPr txBox="1"/>
          <p:nvPr/>
        </p:nvSpPr>
        <p:spPr>
          <a:xfrm>
            <a:off x="210932" y="689730"/>
            <a:ext cx="1173974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effectLst>
                  <a:outerShdw blurRad="50800" dir="2700000" sx="103000" sy="103000" algn="tl" rotWithShape="0">
                    <a:schemeClr val="accent1">
                      <a:lumMod val="40000"/>
                      <a:lumOff val="60000"/>
                      <a:alpha val="35000"/>
                    </a:schemeClr>
                  </a:outerShdw>
                </a:effectLst>
                <a:latin typeface="Bahnschrift" panose="020B0502040204020203" pitchFamily="34" charset="0"/>
              </a:rPr>
              <a:t>Impact Investing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1CD4B-3FC6-4FCC-A098-A247741561FC}"/>
              </a:ext>
            </a:extLst>
          </p:cNvPr>
          <p:cNvSpPr/>
          <p:nvPr/>
        </p:nvSpPr>
        <p:spPr>
          <a:xfrm>
            <a:off x="241323" y="1397616"/>
            <a:ext cx="11500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Eras Light ITC" panose="020B0402030504020804" pitchFamily="34" charset="0"/>
              </a:rPr>
              <a:t>Investing with NexGen Solar is an opportunity to have a meaningful impact in the real world.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D59D25C-8631-4EB2-AAE3-F7C7F42A9687}"/>
              </a:ext>
            </a:extLst>
          </p:cNvPr>
          <p:cNvSpPr/>
          <p:nvPr/>
        </p:nvSpPr>
        <p:spPr>
          <a:xfrm>
            <a:off x="486697" y="1814052"/>
            <a:ext cx="3716593" cy="4365522"/>
          </a:xfrm>
          <a:prstGeom prst="roundRect">
            <a:avLst>
              <a:gd name="adj" fmla="val 916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1013BF7-FF45-49A7-947C-ED970D314B6D}"/>
              </a:ext>
            </a:extLst>
          </p:cNvPr>
          <p:cNvSpPr/>
          <p:nvPr/>
        </p:nvSpPr>
        <p:spPr>
          <a:xfrm>
            <a:off x="619432" y="1940168"/>
            <a:ext cx="3451122" cy="2601958"/>
          </a:xfrm>
          <a:prstGeom prst="roundRect">
            <a:avLst>
              <a:gd name="adj" fmla="val 2497"/>
            </a:avLst>
          </a:prstGeom>
          <a:blipFill dpi="0" rotWithShape="1">
            <a:blip r:embed="rId2"/>
            <a:srcRect/>
            <a:stretch>
              <a:fillRect l="8000" r="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D30595-61E9-4AFA-B345-B06D61761CD6}"/>
              </a:ext>
            </a:extLst>
          </p:cNvPr>
          <p:cNvSpPr/>
          <p:nvPr/>
        </p:nvSpPr>
        <p:spPr>
          <a:xfrm>
            <a:off x="781665" y="3996813"/>
            <a:ext cx="3091727" cy="40011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  <a:cs typeface="Arial" panose="020B0604020202020204" pitchFamily="34" charset="0"/>
              </a:rPr>
              <a:t>Environment Friendly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4FC68D-9C6C-41A6-A3B9-20C3B264AEF8}"/>
              </a:ext>
            </a:extLst>
          </p:cNvPr>
          <p:cNvSpPr/>
          <p:nvPr/>
        </p:nvSpPr>
        <p:spPr>
          <a:xfrm>
            <a:off x="825909" y="4628874"/>
            <a:ext cx="30917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Eras Light ITC" panose="020B04020305040208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focus on investments in solar rooftop, which enables traditional industries to change their power source to clean energy.</a:t>
            </a:r>
            <a:endParaRPr lang="en-US" dirty="0">
              <a:latin typeface="Eras Light ITC" panose="020B04020305040208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CA8195-B9D5-418E-B4DC-D2E2A2BD0F07}"/>
              </a:ext>
            </a:extLst>
          </p:cNvPr>
          <p:cNvSpPr/>
          <p:nvPr/>
        </p:nvSpPr>
        <p:spPr>
          <a:xfrm>
            <a:off x="4355695" y="1828800"/>
            <a:ext cx="3716593" cy="4365522"/>
          </a:xfrm>
          <a:prstGeom prst="roundRect">
            <a:avLst>
              <a:gd name="adj" fmla="val 916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B52FF6B-0151-4FEB-B896-E993A7B1745C}"/>
              </a:ext>
            </a:extLst>
          </p:cNvPr>
          <p:cNvSpPr/>
          <p:nvPr/>
        </p:nvSpPr>
        <p:spPr>
          <a:xfrm>
            <a:off x="4488430" y="1954916"/>
            <a:ext cx="3451122" cy="2601958"/>
          </a:xfrm>
          <a:prstGeom prst="roundRect">
            <a:avLst>
              <a:gd name="adj" fmla="val 2497"/>
            </a:avLst>
          </a:prstGeom>
          <a:blipFill dpi="0" rotWithShape="1">
            <a:blip r:embed="rId3"/>
            <a:srcRect/>
            <a:stretch>
              <a:fillRect t="7000" b="2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B67110-475F-43AF-8ECE-AC42C10DEA1C}"/>
              </a:ext>
            </a:extLst>
          </p:cNvPr>
          <p:cNvSpPr/>
          <p:nvPr/>
        </p:nvSpPr>
        <p:spPr>
          <a:xfrm>
            <a:off x="4650663" y="4011561"/>
            <a:ext cx="3091727" cy="400110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ras Demi ITC" panose="020B08050305040208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Aligned with UN SDGs</a:t>
            </a:r>
            <a:endParaRPr lang="en-US" sz="2000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4FC120-23CD-4076-ACAB-2521DEF521C3}"/>
              </a:ext>
            </a:extLst>
          </p:cNvPr>
          <p:cNvSpPr/>
          <p:nvPr/>
        </p:nvSpPr>
        <p:spPr>
          <a:xfrm>
            <a:off x="4694907" y="4674288"/>
            <a:ext cx="30917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Eras Light ITC" panose="020B0402030504020804" pitchFamily="34" charset="0"/>
              </a:rPr>
              <a:t>We meet the criteria for multiple UN Sustainable Development Goals by helping investors invest in public goods.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B419FBD-8E05-4211-AA33-7D3592794AEC}"/>
              </a:ext>
            </a:extLst>
          </p:cNvPr>
          <p:cNvSpPr/>
          <p:nvPr/>
        </p:nvSpPr>
        <p:spPr>
          <a:xfrm>
            <a:off x="8200108" y="1828800"/>
            <a:ext cx="3716593" cy="4365522"/>
          </a:xfrm>
          <a:prstGeom prst="roundRect">
            <a:avLst>
              <a:gd name="adj" fmla="val 916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FC9EE9D-E013-4D1B-8779-2AFAAFDC5FCB}"/>
              </a:ext>
            </a:extLst>
          </p:cNvPr>
          <p:cNvSpPr/>
          <p:nvPr/>
        </p:nvSpPr>
        <p:spPr>
          <a:xfrm>
            <a:off x="8332843" y="1954916"/>
            <a:ext cx="3451122" cy="2601958"/>
          </a:xfrm>
          <a:prstGeom prst="roundRect">
            <a:avLst>
              <a:gd name="adj" fmla="val 2497"/>
            </a:avLst>
          </a:prstGeom>
          <a:blipFill dpi="0" rotWithShape="1">
            <a:blip r:embed="rId4"/>
            <a:srcRect/>
            <a:stretch>
              <a:fillRect t="-3000" b="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EDF7DA-DC50-4B5C-9036-33CE9E31C248}"/>
              </a:ext>
            </a:extLst>
          </p:cNvPr>
          <p:cNvSpPr/>
          <p:nvPr/>
        </p:nvSpPr>
        <p:spPr>
          <a:xfrm>
            <a:off x="8509590" y="3561618"/>
            <a:ext cx="3091727" cy="923330"/>
          </a:xfrm>
          <a:prstGeom prst="rect">
            <a:avLst/>
          </a:prstGeom>
          <a:solidFill>
            <a:schemeClr val="tx1">
              <a:alpha val="31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Developing Economy (GDP growth is </a:t>
            </a:r>
            <a:r>
              <a:rPr lang="en-US" dirty="0" err="1">
                <a:solidFill>
                  <a:schemeClr val="bg1"/>
                </a:solidFill>
                <a:latin typeface="Eras Demi ITC" panose="020B08050305040208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approx</a:t>
            </a:r>
            <a:r>
              <a:rPr lang="en-US" dirty="0">
                <a:solidFill>
                  <a:schemeClr val="bg1"/>
                </a:solidFill>
                <a:latin typeface="Eras Demi ITC" panose="020B08050305040208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7-8%)</a:t>
            </a:r>
            <a:endParaRPr lang="en-US" dirty="0">
              <a:solidFill>
                <a:schemeClr val="bg1"/>
              </a:solidFill>
              <a:latin typeface="Eras Demi ITC" panose="020B08050305040208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F3CD9E-9D3B-4588-A597-11B4383BCD35}"/>
              </a:ext>
            </a:extLst>
          </p:cNvPr>
          <p:cNvSpPr/>
          <p:nvPr/>
        </p:nvSpPr>
        <p:spPr>
          <a:xfrm>
            <a:off x="8539320" y="4746858"/>
            <a:ext cx="30917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Eras Light ITC" panose="020B0402030504020804" pitchFamily="34" charset="0"/>
              </a:rPr>
              <a:t>We focus on investments in India where access to capital for renewable energy is low</a:t>
            </a:r>
          </a:p>
        </p:txBody>
      </p:sp>
    </p:spTree>
    <p:extLst>
      <p:ext uri="{BB962C8B-B14F-4D97-AF65-F5344CB8AC3E}">
        <p14:creationId xmlns:p14="http://schemas.microsoft.com/office/powerpoint/2010/main" val="1520531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28D5746-EC47-4E14-938D-189D23CF7227}"/>
              </a:ext>
            </a:extLst>
          </p:cNvPr>
          <p:cNvGrpSpPr/>
          <p:nvPr/>
        </p:nvGrpSpPr>
        <p:grpSpPr>
          <a:xfrm>
            <a:off x="235945" y="748212"/>
            <a:ext cx="11628500" cy="5373451"/>
            <a:chOff x="24925" y="-391269"/>
            <a:chExt cx="11628500" cy="537345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D8F7746-DDAE-40B2-8D58-50B8FC1370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/>
          </p:blipFill>
          <p:spPr bwMode="auto">
            <a:xfrm>
              <a:off x="126078" y="589648"/>
              <a:ext cx="3828480" cy="2171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074798-2DB5-4134-9852-C149C7BF0C58}"/>
                </a:ext>
              </a:extLst>
            </p:cNvPr>
            <p:cNvSpPr txBox="1"/>
            <p:nvPr/>
          </p:nvSpPr>
          <p:spPr>
            <a:xfrm>
              <a:off x="126523" y="2110629"/>
              <a:ext cx="3828035" cy="646331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75000"/>
                  </a:schemeClr>
                </a:gs>
                <a:gs pos="100000">
                  <a:schemeClr val="tx1">
                    <a:alpha val="15000"/>
                  </a:schemeClr>
                </a:gs>
              </a:gsLst>
              <a:lin ang="162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Automobile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A61E243-B328-49CF-9874-D0CF7BDE4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4074695" y="578621"/>
              <a:ext cx="3770449" cy="2171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ABF82B0D-E9B0-43A9-8E8A-7E2273AB6B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7935195" y="593135"/>
              <a:ext cx="3711035" cy="2142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29332C-9BCB-4F24-8215-950017CFEB81}"/>
                </a:ext>
              </a:extLst>
            </p:cNvPr>
            <p:cNvSpPr txBox="1"/>
            <p:nvPr/>
          </p:nvSpPr>
          <p:spPr>
            <a:xfrm>
              <a:off x="24925" y="-391269"/>
              <a:ext cx="8443821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800" dirty="0">
                  <a:solidFill>
                    <a:srgbClr val="002060"/>
                  </a:solidFill>
                  <a:effectLst>
                    <a:outerShdw blurRad="50800" dir="2700000" sx="103000" sy="103000" algn="tl" rotWithShape="0">
                      <a:schemeClr val="accent1">
                        <a:lumMod val="40000"/>
                        <a:lumOff val="60000"/>
                        <a:alpha val="35000"/>
                      </a:schemeClr>
                    </a:outerShdw>
                  </a:effectLst>
                  <a:latin typeface="Bahnschrift" panose="020B0502040204020203" pitchFamily="34" charset="0"/>
                </a:rPr>
                <a:t>Which Business Can benefit 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2735CE-D846-4359-A368-2D3BB54302C8}"/>
                </a:ext>
              </a:extLst>
            </p:cNvPr>
            <p:cNvSpPr txBox="1"/>
            <p:nvPr/>
          </p:nvSpPr>
          <p:spPr>
            <a:xfrm>
              <a:off x="4093029" y="2163796"/>
              <a:ext cx="3738932" cy="584775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75000"/>
                  </a:schemeClr>
                </a:gs>
                <a:gs pos="100000">
                  <a:schemeClr val="tx1">
                    <a:alpha val="15000"/>
                  </a:schemeClr>
                </a:gs>
              </a:gsLst>
              <a:lin ang="162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Food &amp; Beverage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E755C7-E615-471F-9B59-04CC10762362}"/>
                </a:ext>
              </a:extLst>
            </p:cNvPr>
            <p:cNvSpPr txBox="1"/>
            <p:nvPr/>
          </p:nvSpPr>
          <p:spPr>
            <a:xfrm>
              <a:off x="7942389" y="2156542"/>
              <a:ext cx="3711036" cy="584775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75000"/>
                  </a:schemeClr>
                </a:gs>
                <a:gs pos="100000">
                  <a:schemeClr val="tx1">
                    <a:alpha val="15000"/>
                  </a:schemeClr>
                </a:gs>
              </a:gsLst>
              <a:lin ang="162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Textile</a:t>
              </a: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DBB42197-1889-4B34-AB5D-D5414FF06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4056756" y="2839510"/>
              <a:ext cx="3775205" cy="2142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BBE2C1-94DE-482D-83E5-68D5F5B23539}"/>
                </a:ext>
              </a:extLst>
            </p:cNvPr>
            <p:cNvSpPr txBox="1"/>
            <p:nvPr/>
          </p:nvSpPr>
          <p:spPr>
            <a:xfrm>
              <a:off x="4093029" y="4386875"/>
              <a:ext cx="3720030" cy="584775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75000"/>
                  </a:schemeClr>
                </a:gs>
                <a:gs pos="100000">
                  <a:schemeClr val="tx1">
                    <a:alpha val="15000"/>
                  </a:schemeClr>
                </a:gs>
              </a:gsLst>
              <a:lin ang="162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Mining</a:t>
              </a:r>
            </a:p>
          </p:txBody>
        </p: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4A6ABCD7-B1DC-41D2-946F-FE82F5B2E1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7935292" y="2834000"/>
              <a:ext cx="3710937" cy="2142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F546D14-D16F-4514-BC30-A496378F33A1}"/>
                </a:ext>
              </a:extLst>
            </p:cNvPr>
            <p:cNvSpPr txBox="1"/>
            <p:nvPr/>
          </p:nvSpPr>
          <p:spPr>
            <a:xfrm>
              <a:off x="7978661" y="4381365"/>
              <a:ext cx="3674764" cy="584775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75000"/>
                  </a:schemeClr>
                </a:gs>
                <a:gs pos="100000">
                  <a:schemeClr val="tx1">
                    <a:alpha val="15000"/>
                  </a:schemeClr>
                </a:gs>
              </a:gsLst>
              <a:lin ang="162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Commercial</a:t>
              </a:r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457B36A8-118D-4709-9B12-DD36144C2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/>
          </p:blipFill>
          <p:spPr bwMode="auto">
            <a:xfrm>
              <a:off x="126078" y="2834000"/>
              <a:ext cx="3814196" cy="2142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CFD41B-E98D-47FD-9CA8-66850F8C6A93}"/>
                </a:ext>
              </a:extLst>
            </p:cNvPr>
            <p:cNvSpPr txBox="1"/>
            <p:nvPr/>
          </p:nvSpPr>
          <p:spPr>
            <a:xfrm>
              <a:off x="126078" y="4397407"/>
              <a:ext cx="3792779" cy="584775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75000"/>
                  </a:schemeClr>
                </a:gs>
                <a:gs pos="100000">
                  <a:schemeClr val="tx1">
                    <a:alpha val="15000"/>
                  </a:schemeClr>
                </a:gs>
              </a:gsLst>
              <a:lin ang="162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Industrial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0470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6069863-536E-4B88-AF44-967C60C5A8E2}"/>
              </a:ext>
            </a:extLst>
          </p:cNvPr>
          <p:cNvGrpSpPr/>
          <p:nvPr/>
        </p:nvGrpSpPr>
        <p:grpSpPr>
          <a:xfrm>
            <a:off x="1336431" y="570572"/>
            <a:ext cx="9646920" cy="5807661"/>
            <a:chOff x="650631" y="818222"/>
            <a:chExt cx="9646920" cy="580766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C3D65EE-EDB5-4CDE-81DB-902B656003EE}"/>
                </a:ext>
              </a:extLst>
            </p:cNvPr>
            <p:cNvGrpSpPr/>
            <p:nvPr/>
          </p:nvGrpSpPr>
          <p:grpSpPr>
            <a:xfrm>
              <a:off x="650631" y="1772309"/>
              <a:ext cx="9646920" cy="4853574"/>
              <a:chOff x="495886" y="590623"/>
              <a:chExt cx="9646920" cy="485357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46A3AFF-9D8C-400E-9D21-2BD18A93D5A9}"/>
                  </a:ext>
                </a:extLst>
              </p:cNvPr>
              <p:cNvPicPr/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597774" y="689099"/>
                <a:ext cx="2545031" cy="22298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EA9DF59-125E-4357-BB5E-EC505DB79316}"/>
                  </a:ext>
                </a:extLst>
              </p:cNvPr>
              <p:cNvPicPr/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597775" y="3042028"/>
                <a:ext cx="2545031" cy="22298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9C038F0-221E-46B1-80C0-FB9CA2140ADB}"/>
                  </a:ext>
                </a:extLst>
              </p:cNvPr>
              <p:cNvPicPr/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95886" y="590623"/>
                <a:ext cx="6580163" cy="48535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11C41E-55FC-4264-B72C-12435B437390}"/>
                </a:ext>
              </a:extLst>
            </p:cNvPr>
            <p:cNvSpPr txBox="1"/>
            <p:nvPr/>
          </p:nvSpPr>
          <p:spPr>
            <a:xfrm>
              <a:off x="826786" y="818222"/>
              <a:ext cx="940042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800" dirty="0">
                  <a:solidFill>
                    <a:srgbClr val="002060"/>
                  </a:solidFill>
                  <a:effectLst>
                    <a:outerShdw blurRad="50800" dir="2700000" sx="103000" sy="103000" algn="tl" rotWithShape="0">
                      <a:schemeClr val="accent1">
                        <a:lumMod val="40000"/>
                        <a:lumOff val="60000"/>
                        <a:alpha val="35000"/>
                      </a:schemeClr>
                    </a:outerShdw>
                  </a:effectLst>
                  <a:latin typeface="Bahnschrift" panose="020B0502040204020203" pitchFamily="34" charset="0"/>
                </a:rPr>
                <a:t>Customized Solution for Solar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D9552C-E2C9-409A-9EDF-FE8C083D1E33}"/>
                </a:ext>
              </a:extLst>
            </p:cNvPr>
            <p:cNvSpPr/>
            <p:nvPr/>
          </p:nvSpPr>
          <p:spPr>
            <a:xfrm>
              <a:off x="3094892" y="3429000"/>
              <a:ext cx="1758462" cy="974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752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17F1BBC-0224-45C4-B2C4-7E9B6673F290}"/>
              </a:ext>
            </a:extLst>
          </p:cNvPr>
          <p:cNvGrpSpPr/>
          <p:nvPr/>
        </p:nvGrpSpPr>
        <p:grpSpPr>
          <a:xfrm>
            <a:off x="124849" y="1371600"/>
            <a:ext cx="11909903" cy="3995938"/>
            <a:chOff x="124849" y="1371600"/>
            <a:chExt cx="11909903" cy="39959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4F61DD-E2AE-433F-A2A4-F383F52D9F84}"/>
                </a:ext>
              </a:extLst>
            </p:cNvPr>
            <p:cNvPicPr/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4849" y="2743200"/>
              <a:ext cx="2829365" cy="2624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3560C2A-A951-488A-9FF1-288B2E6C3A4D}"/>
                </a:ext>
              </a:extLst>
            </p:cNvPr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34309" y="2743199"/>
              <a:ext cx="2834640" cy="2624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B91776-F910-408A-A596-AF364CBAE59D}"/>
                </a:ext>
              </a:extLst>
            </p:cNvPr>
            <p:cNvPicPr/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67210" y="2743200"/>
              <a:ext cx="2834640" cy="2624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DD33444-3756-4CB5-A8C7-F69FD2568157}"/>
                </a:ext>
              </a:extLst>
            </p:cNvPr>
            <p:cNvPicPr/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9200112" y="2743200"/>
              <a:ext cx="2834640" cy="2624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281896-9C8E-40B0-AAFE-4E42DACF8DD4}"/>
                </a:ext>
              </a:extLst>
            </p:cNvPr>
            <p:cNvSpPr txBox="1"/>
            <p:nvPr/>
          </p:nvSpPr>
          <p:spPr>
            <a:xfrm>
              <a:off x="124849" y="1371600"/>
              <a:ext cx="9722536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>
                  <a:solidFill>
                    <a:srgbClr val="002060"/>
                  </a:solidFill>
                  <a:effectLst>
                    <a:outerShdw blurRad="50800" dir="2700000" sx="103000" sy="103000" algn="tl" rotWithShape="0">
                      <a:schemeClr val="accent1">
                        <a:lumMod val="40000"/>
                        <a:lumOff val="60000"/>
                        <a:alpha val="35000"/>
                      </a:schemeClr>
                    </a:outerShdw>
                  </a:effectLst>
                  <a:latin typeface="Bahnschrift" panose="020B0502040204020203" pitchFamily="34" charset="0"/>
                </a:rPr>
                <a:t>NexGen projects support the UN Sustainable Development Goals (SDGs)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6120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644118-A024-4FB7-8C92-C5F458EB5C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5089130"/>
              </p:ext>
            </p:extLst>
          </p:nvPr>
        </p:nvGraphicFramePr>
        <p:xfrm>
          <a:off x="377371" y="319314"/>
          <a:ext cx="11538857" cy="6154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Arrow: Circular 7">
            <a:extLst>
              <a:ext uri="{FF2B5EF4-FFF2-40B4-BE49-F238E27FC236}">
                <a16:creationId xmlns:a16="http://schemas.microsoft.com/office/drawing/2014/main" id="{FAA85C04-CE29-4F0B-937B-F4123ABBE363}"/>
              </a:ext>
            </a:extLst>
          </p:cNvPr>
          <p:cNvSpPr/>
          <p:nvPr/>
        </p:nvSpPr>
        <p:spPr>
          <a:xfrm rot="10800000">
            <a:off x="6745223" y="4050569"/>
            <a:ext cx="2845388" cy="2084190"/>
          </a:xfrm>
          <a:prstGeom prst="circularArrow">
            <a:avLst>
              <a:gd name="adj1" fmla="val 3010"/>
              <a:gd name="adj2" fmla="val 465335"/>
              <a:gd name="adj3" fmla="val 21154662"/>
              <a:gd name="adj4" fmla="val 10800000"/>
              <a:gd name="adj5" fmla="val 406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D8EF9C8F-FA01-40C1-8A0A-0A39D73D4FAD}"/>
              </a:ext>
            </a:extLst>
          </p:cNvPr>
          <p:cNvSpPr/>
          <p:nvPr/>
        </p:nvSpPr>
        <p:spPr>
          <a:xfrm rot="21273579" flipH="1">
            <a:off x="2148168" y="432595"/>
            <a:ext cx="3801962" cy="2084190"/>
          </a:xfrm>
          <a:prstGeom prst="circularArrow">
            <a:avLst>
              <a:gd name="adj1" fmla="val 2812"/>
              <a:gd name="adj2" fmla="val 213500"/>
              <a:gd name="adj3" fmla="val 21523701"/>
              <a:gd name="adj4" fmla="val 10992388"/>
              <a:gd name="adj5" fmla="val 588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27C502-7635-4551-BA3C-E6FCC455840E}"/>
              </a:ext>
            </a:extLst>
          </p:cNvPr>
          <p:cNvSpPr txBox="1"/>
          <p:nvPr/>
        </p:nvSpPr>
        <p:spPr>
          <a:xfrm>
            <a:off x="2984081" y="725318"/>
            <a:ext cx="2762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Eras Light ITC" panose="020B0402030504020804" pitchFamily="34" charset="0"/>
              </a:rPr>
              <a:t>Principal plus Interest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8D03DB-101C-4DDD-BD62-675627422AD5}"/>
              </a:ext>
            </a:extLst>
          </p:cNvPr>
          <p:cNvSpPr txBox="1"/>
          <p:nvPr/>
        </p:nvSpPr>
        <p:spPr>
          <a:xfrm>
            <a:off x="6900274" y="384629"/>
            <a:ext cx="2162312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Eras Light ITC" panose="020B0402030504020804" pitchFamily="34" charset="0"/>
              </a:rPr>
              <a:t>PPA Agreement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DB9561-774A-445B-8684-C73DF32F1881}"/>
              </a:ext>
            </a:extLst>
          </p:cNvPr>
          <p:cNvSpPr txBox="1"/>
          <p:nvPr/>
        </p:nvSpPr>
        <p:spPr>
          <a:xfrm>
            <a:off x="3334337" y="5496291"/>
            <a:ext cx="1757178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Eras Light ITC" panose="020B0402030504020804" pitchFamily="34" charset="0"/>
              </a:rPr>
              <a:t>Lend Money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E56B1E-2CE8-4EC9-B0FF-A4E57A39D780}"/>
              </a:ext>
            </a:extLst>
          </p:cNvPr>
          <p:cNvSpPr txBox="1"/>
          <p:nvPr/>
        </p:nvSpPr>
        <p:spPr>
          <a:xfrm>
            <a:off x="6900274" y="5296236"/>
            <a:ext cx="2515883" cy="4001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Eras Light ITC" panose="020B0402030504020804" pitchFamily="34" charset="0"/>
              </a:rPr>
              <a:t>PAY AS PER TARIFF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DD239B85-1B71-43FD-894A-056B17C3290C}"/>
              </a:ext>
            </a:extLst>
          </p:cNvPr>
          <p:cNvCxnSpPr/>
          <p:nvPr/>
        </p:nvCxnSpPr>
        <p:spPr>
          <a:xfrm rot="5400000">
            <a:off x="6212371" y="1175912"/>
            <a:ext cx="28517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379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C8F5823-B431-4154-86E2-A32B49F78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9000"/>
          </a:blip>
          <a:srcRect/>
          <a:stretch/>
        </p:blipFill>
        <p:spPr bwMode="auto">
          <a:xfrm>
            <a:off x="402011" y="1982260"/>
            <a:ext cx="10989783" cy="422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C70D16-83D6-4C6E-A652-F5106BD348BA}"/>
              </a:ext>
            </a:extLst>
          </p:cNvPr>
          <p:cNvSpPr txBox="1"/>
          <p:nvPr/>
        </p:nvSpPr>
        <p:spPr>
          <a:xfrm>
            <a:off x="265442" y="438496"/>
            <a:ext cx="844382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800" dirty="0">
                <a:solidFill>
                  <a:srgbClr val="002060"/>
                </a:solidFill>
                <a:effectLst>
                  <a:outerShdw blurRad="50800" dir="2700000" sx="103000" sy="103000" algn="tl" rotWithShape="0">
                    <a:schemeClr val="accent1">
                      <a:lumMod val="40000"/>
                      <a:lumOff val="60000"/>
                      <a:alpha val="35000"/>
                    </a:schemeClr>
                  </a:outerShdw>
                </a:effectLst>
                <a:latin typeface="Bahnschrift" panose="020B0502040204020203" pitchFamily="34" charset="0"/>
              </a:rPr>
              <a:t>Benefits for Investors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AA6C710-1FBE-4965-8055-0BD41A198486}"/>
              </a:ext>
            </a:extLst>
          </p:cNvPr>
          <p:cNvSpPr/>
          <p:nvPr/>
        </p:nvSpPr>
        <p:spPr>
          <a:xfrm>
            <a:off x="402012" y="1437429"/>
            <a:ext cx="10989783" cy="54483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45720" rIns="0" anchor="ctr" anchorCtr="0">
            <a:spAutoFit/>
          </a:bodyPr>
          <a:lstStyle/>
          <a:p>
            <a:pPr lvl="0" algn="ctr"/>
            <a:r>
              <a:rPr lang="en-US" sz="2600" b="1" dirty="0">
                <a:latin typeface="Eras Light ITC" panose="020B0402030504020804" pitchFamily="34" charset="0"/>
              </a:rPr>
              <a:t>We utilize our expertise, network and technology to screen through the noise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C87136-5099-41ED-AC30-89AD90AB319E}"/>
              </a:ext>
            </a:extLst>
          </p:cNvPr>
          <p:cNvSpPr/>
          <p:nvPr/>
        </p:nvSpPr>
        <p:spPr>
          <a:xfrm>
            <a:off x="1227921" y="2150195"/>
            <a:ext cx="8307251" cy="3301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0" indent="-6858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rgbClr val="00A249"/>
                </a:solidFill>
              </a:rPr>
              <a:t>Healthy Return Potential</a:t>
            </a:r>
          </a:p>
          <a:p>
            <a:pPr marL="685800" lvl="0" indent="-6858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rgbClr val="00A249"/>
                </a:solidFill>
              </a:rPr>
              <a:t>Tangible Asset Ownership</a:t>
            </a:r>
          </a:p>
          <a:p>
            <a:pPr marL="685800" lvl="0" indent="-6858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rgbClr val="00A249"/>
                </a:solidFill>
              </a:rPr>
              <a:t>Experienced Team</a:t>
            </a:r>
          </a:p>
        </p:txBody>
      </p:sp>
    </p:spTree>
    <p:extLst>
      <p:ext uri="{BB962C8B-B14F-4D97-AF65-F5344CB8AC3E}">
        <p14:creationId xmlns:p14="http://schemas.microsoft.com/office/powerpoint/2010/main" val="2994512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C8F5823-B431-4154-86E2-A32B49F78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9000"/>
          </a:blip>
          <a:srcRect/>
          <a:stretch/>
        </p:blipFill>
        <p:spPr bwMode="auto">
          <a:xfrm>
            <a:off x="402011" y="1982260"/>
            <a:ext cx="10989783" cy="422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C70D16-83D6-4C6E-A652-F5106BD348BA}"/>
              </a:ext>
            </a:extLst>
          </p:cNvPr>
          <p:cNvSpPr txBox="1"/>
          <p:nvPr/>
        </p:nvSpPr>
        <p:spPr>
          <a:xfrm>
            <a:off x="265442" y="438496"/>
            <a:ext cx="844382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800" dirty="0">
                <a:solidFill>
                  <a:srgbClr val="002060"/>
                </a:solidFill>
                <a:effectLst>
                  <a:outerShdw blurRad="50800" dir="2700000" sx="103000" sy="103000" algn="tl" rotWithShape="0">
                    <a:schemeClr val="accent1">
                      <a:lumMod val="40000"/>
                      <a:lumOff val="60000"/>
                      <a:alpha val="35000"/>
                    </a:schemeClr>
                  </a:outerShdw>
                </a:effectLst>
                <a:latin typeface="Bahnschrift" panose="020B0502040204020203" pitchFamily="34" charset="0"/>
              </a:rPr>
              <a:t>3 Easy Steps of Investing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AA6C710-1FBE-4965-8055-0BD41A198486}"/>
              </a:ext>
            </a:extLst>
          </p:cNvPr>
          <p:cNvSpPr/>
          <p:nvPr/>
        </p:nvSpPr>
        <p:spPr>
          <a:xfrm>
            <a:off x="402012" y="1437429"/>
            <a:ext cx="10989783" cy="54483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45720" rIns="0" anchor="ctr" anchorCtr="0">
            <a:spAutoFit/>
          </a:bodyPr>
          <a:lstStyle/>
          <a:p>
            <a:pPr lvl="0" algn="ctr"/>
            <a:endParaRPr lang="en-US" sz="2600" b="1" dirty="0">
              <a:latin typeface="Eras Light ITC" panose="020B04020305040208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DA24EA-614F-4281-8623-CE44B8576FEA}"/>
              </a:ext>
            </a:extLst>
          </p:cNvPr>
          <p:cNvGrpSpPr/>
          <p:nvPr/>
        </p:nvGrpSpPr>
        <p:grpSpPr>
          <a:xfrm>
            <a:off x="1243781" y="2103896"/>
            <a:ext cx="840106" cy="1436123"/>
            <a:chOff x="0" y="855"/>
            <a:chExt cx="840106" cy="1200150"/>
          </a:xfrm>
          <a:effectLst>
            <a:outerShdw blurRad="76200" dist="25400" sx="101000" sy="101000" algn="ctr" rotWithShape="0">
              <a:prstClr val="black">
                <a:alpha val="25000"/>
              </a:prstClr>
            </a:outerShdw>
          </a:effectLst>
        </p:grpSpPr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EE2E49A8-C42C-436E-A18F-B2D844371B11}"/>
                </a:ext>
              </a:extLst>
            </p:cNvPr>
            <p:cNvSpPr/>
            <p:nvPr/>
          </p:nvSpPr>
          <p:spPr>
            <a:xfrm rot="5400000">
              <a:off x="-180022" y="180877"/>
              <a:ext cx="1200150" cy="840105"/>
            </a:xfrm>
            <a:prstGeom prst="chevron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Arrow: Chevron 4">
              <a:extLst>
                <a:ext uri="{FF2B5EF4-FFF2-40B4-BE49-F238E27FC236}">
                  <a16:creationId xmlns:a16="http://schemas.microsoft.com/office/drawing/2014/main" id="{7EDE1F40-7058-4246-B329-E9BB72199C5F}"/>
                </a:ext>
              </a:extLst>
            </p:cNvPr>
            <p:cNvSpPr txBox="1"/>
            <p:nvPr/>
          </p:nvSpPr>
          <p:spPr>
            <a:xfrm>
              <a:off x="1" y="420908"/>
              <a:ext cx="840105" cy="3600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605" tIns="14605" rIns="14605" bIns="14605" numCol="1" spcCol="1270" anchor="t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>
                  <a:latin typeface="Eras Light ITC" panose="020B0402030504020804" pitchFamily="34" charset="0"/>
                </a:rPr>
                <a:t>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0546204-9702-48F4-A6A5-2B80C239A7B0}"/>
              </a:ext>
            </a:extLst>
          </p:cNvPr>
          <p:cNvGrpSpPr/>
          <p:nvPr/>
        </p:nvGrpSpPr>
        <p:grpSpPr>
          <a:xfrm>
            <a:off x="2083885" y="2114731"/>
            <a:ext cx="8343225" cy="1002986"/>
            <a:chOff x="840104" y="856"/>
            <a:chExt cx="4646295" cy="780097"/>
          </a:xfrm>
          <a:effectLst>
            <a:outerShdw blurRad="76200" dist="25400" sx="101000" sy="101000" algn="ctr" rotWithShape="0">
              <a:prstClr val="black">
                <a:alpha val="25000"/>
              </a:prstClr>
            </a:outerShdw>
          </a:effectLst>
        </p:grpSpPr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4BB6F800-7F4F-4819-A1C8-A450B73215F7}"/>
                </a:ext>
              </a:extLst>
            </p:cNvPr>
            <p:cNvSpPr/>
            <p:nvPr/>
          </p:nvSpPr>
          <p:spPr>
            <a:xfrm rot="5400000">
              <a:off x="2773203" y="-1932243"/>
              <a:ext cx="780097" cy="4646295"/>
            </a:xfrm>
            <a:prstGeom prst="round2Same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: Top Corners Rounded 6">
              <a:extLst>
                <a:ext uri="{FF2B5EF4-FFF2-40B4-BE49-F238E27FC236}">
                  <a16:creationId xmlns:a16="http://schemas.microsoft.com/office/drawing/2014/main" id="{A6D4A0D7-09F8-4E52-A873-D52FE81429C2}"/>
                </a:ext>
              </a:extLst>
            </p:cNvPr>
            <p:cNvSpPr txBox="1"/>
            <p:nvPr/>
          </p:nvSpPr>
          <p:spPr>
            <a:xfrm>
              <a:off x="840105" y="38936"/>
              <a:ext cx="4608214" cy="7039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5240" rIns="15240" bIns="15240" numCol="1" spcCol="1270" anchor="ctr" anchorCtr="0">
              <a:noAutofit/>
            </a:bodyPr>
            <a:lstStyle/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b="1" i="0" kern="1200" dirty="0"/>
                <a:t>Choose an investment project</a:t>
              </a:r>
              <a:endParaRPr lang="en-US" sz="2400" kern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961D1C-7CDE-4E31-BB17-384E453C7E51}"/>
              </a:ext>
            </a:extLst>
          </p:cNvPr>
          <p:cNvGrpSpPr/>
          <p:nvPr/>
        </p:nvGrpSpPr>
        <p:grpSpPr>
          <a:xfrm>
            <a:off x="1243781" y="3339140"/>
            <a:ext cx="840106" cy="1315443"/>
            <a:chOff x="0" y="1000125"/>
            <a:chExt cx="840106" cy="1200150"/>
          </a:xfrm>
          <a:effectLst>
            <a:outerShdw blurRad="76200" dist="25400" sx="101000" sy="101000" algn="ctr" rotWithShape="0">
              <a:prstClr val="black">
                <a:alpha val="25000"/>
              </a:prstClr>
            </a:outerShdw>
          </a:effectLst>
        </p:grpSpPr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6FB4A3DC-5D1C-4C22-8048-017B62BC8942}"/>
                </a:ext>
              </a:extLst>
            </p:cNvPr>
            <p:cNvSpPr/>
            <p:nvPr/>
          </p:nvSpPr>
          <p:spPr>
            <a:xfrm rot="5400000">
              <a:off x="-180022" y="1180147"/>
              <a:ext cx="1200150" cy="840105"/>
            </a:xfrm>
            <a:prstGeom prst="chevron">
              <a:avLst/>
            </a:prstGeom>
          </p:spPr>
          <p:style>
            <a:lnRef idx="2">
              <a:schemeClr val="accent5">
                <a:hueOff val="-4966938"/>
                <a:satOff val="19906"/>
                <a:lumOff val="4314"/>
                <a:alphaOff val="0"/>
              </a:schemeClr>
            </a:lnRef>
            <a:fillRef idx="1">
              <a:schemeClr val="accent5">
                <a:hueOff val="-4966938"/>
                <a:satOff val="19906"/>
                <a:lumOff val="4314"/>
                <a:alphaOff val="0"/>
              </a:schemeClr>
            </a:fillRef>
            <a:effectRef idx="0">
              <a:schemeClr val="accent5">
                <a:hueOff val="-4966938"/>
                <a:satOff val="19906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Arrow: Chevron 8">
              <a:extLst>
                <a:ext uri="{FF2B5EF4-FFF2-40B4-BE49-F238E27FC236}">
                  <a16:creationId xmlns:a16="http://schemas.microsoft.com/office/drawing/2014/main" id="{BBD15E61-33B7-4AA0-AC9B-55E9E865A32B}"/>
                </a:ext>
              </a:extLst>
            </p:cNvPr>
            <p:cNvSpPr txBox="1"/>
            <p:nvPr/>
          </p:nvSpPr>
          <p:spPr>
            <a:xfrm>
              <a:off x="1" y="1420178"/>
              <a:ext cx="840105" cy="3600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605" tIns="14605" rIns="14605" bIns="14605" numCol="1" spcCol="1270" anchor="t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>
                  <a:latin typeface="Eras Light ITC" panose="020B0402030504020804" pitchFamily="34" charset="0"/>
                </a:rPr>
                <a:t>2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716E51-A710-4A09-8DBD-F3EC38ADC544}"/>
              </a:ext>
            </a:extLst>
          </p:cNvPr>
          <p:cNvGrpSpPr/>
          <p:nvPr/>
        </p:nvGrpSpPr>
        <p:grpSpPr>
          <a:xfrm>
            <a:off x="2083885" y="3339141"/>
            <a:ext cx="8343225" cy="1037349"/>
            <a:chOff x="840104" y="1000126"/>
            <a:chExt cx="4646295" cy="780097"/>
          </a:xfrm>
          <a:effectLst>
            <a:outerShdw blurRad="76200" dist="25400" sx="101000" sy="101000" algn="ctr" rotWithShape="0">
              <a:prstClr val="black">
                <a:alpha val="25000"/>
              </a:prstClr>
            </a:outerShdw>
          </a:effectLst>
        </p:grpSpPr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415E13A5-FCB1-442F-B240-50E864F85F08}"/>
                </a:ext>
              </a:extLst>
            </p:cNvPr>
            <p:cNvSpPr/>
            <p:nvPr/>
          </p:nvSpPr>
          <p:spPr>
            <a:xfrm rot="5400000">
              <a:off x="2773203" y="-932973"/>
              <a:ext cx="780097" cy="4646295"/>
            </a:xfrm>
            <a:prstGeom prst="round2SameRect">
              <a:avLst/>
            </a:prstGeom>
          </p:spPr>
          <p:style>
            <a:lnRef idx="2">
              <a:schemeClr val="accent5">
                <a:hueOff val="-4966938"/>
                <a:satOff val="19906"/>
                <a:lumOff val="4314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ctangle: Top Corners Rounded 10">
              <a:extLst>
                <a:ext uri="{FF2B5EF4-FFF2-40B4-BE49-F238E27FC236}">
                  <a16:creationId xmlns:a16="http://schemas.microsoft.com/office/drawing/2014/main" id="{701655C5-D36A-47C7-87E6-94196AFEE2D2}"/>
                </a:ext>
              </a:extLst>
            </p:cNvPr>
            <p:cNvSpPr txBox="1"/>
            <p:nvPr/>
          </p:nvSpPr>
          <p:spPr>
            <a:xfrm>
              <a:off x="840105" y="1038206"/>
              <a:ext cx="4608214" cy="7039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5240" rIns="15240" bIns="15240" numCol="1" spcCol="1270" anchor="ctr" anchorCtr="0">
              <a:noAutofit/>
            </a:bodyPr>
            <a:lstStyle/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b="1" i="0" kern="1200" dirty="0"/>
                <a:t>Lend money to the particular Project &amp; Track performance</a:t>
              </a:r>
              <a:endParaRPr lang="en-US" sz="2400" kern="1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C0849D-381F-4F5C-8E05-C78AD435EC8C}"/>
              </a:ext>
            </a:extLst>
          </p:cNvPr>
          <p:cNvGrpSpPr/>
          <p:nvPr/>
        </p:nvGrpSpPr>
        <p:grpSpPr>
          <a:xfrm>
            <a:off x="1243781" y="4603942"/>
            <a:ext cx="840106" cy="1436123"/>
            <a:chOff x="0" y="1999395"/>
            <a:chExt cx="840106" cy="1200150"/>
          </a:xfrm>
          <a:effectLst>
            <a:outerShdw blurRad="76200" dist="25400" sx="101000" sy="101000" algn="ctr" rotWithShape="0">
              <a:prstClr val="black">
                <a:alpha val="25000"/>
              </a:prstClr>
            </a:outerShdw>
          </a:effectLst>
        </p:grpSpPr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64AAFCCF-E00A-446F-AED2-5766B8AA7A01}"/>
                </a:ext>
              </a:extLst>
            </p:cNvPr>
            <p:cNvSpPr/>
            <p:nvPr/>
          </p:nvSpPr>
          <p:spPr>
            <a:xfrm rot="5400000">
              <a:off x="-180022" y="2179417"/>
              <a:ext cx="1200150" cy="840105"/>
            </a:xfrm>
            <a:prstGeom prst="chevron">
              <a:avLst/>
            </a:prstGeom>
          </p:spPr>
          <p:style>
            <a:lnRef idx="2">
              <a:schemeClr val="accent5">
                <a:hueOff val="-9933876"/>
                <a:satOff val="39811"/>
                <a:lumOff val="8628"/>
                <a:alphaOff val="0"/>
              </a:schemeClr>
            </a:lnRef>
            <a:fillRef idx="1">
              <a:schemeClr val="accent5">
                <a:hueOff val="-9933876"/>
                <a:satOff val="39811"/>
                <a:lumOff val="8628"/>
                <a:alphaOff val="0"/>
              </a:schemeClr>
            </a:fillRef>
            <a:effectRef idx="0">
              <a:schemeClr val="accent5">
                <a:hueOff val="-9933876"/>
                <a:satOff val="39811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Chevron 12">
              <a:extLst>
                <a:ext uri="{FF2B5EF4-FFF2-40B4-BE49-F238E27FC236}">
                  <a16:creationId xmlns:a16="http://schemas.microsoft.com/office/drawing/2014/main" id="{4B5E880C-3ACE-47D4-868D-14BFD43ECAE6}"/>
                </a:ext>
              </a:extLst>
            </p:cNvPr>
            <p:cNvSpPr txBox="1"/>
            <p:nvPr/>
          </p:nvSpPr>
          <p:spPr>
            <a:xfrm>
              <a:off x="1" y="2419448"/>
              <a:ext cx="840105" cy="3600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605" tIns="14605" rIns="14605" bIns="14605" numCol="1" spcCol="1270" anchor="t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>
                  <a:latin typeface="Eras Light ITC" panose="020B0402030504020804" pitchFamily="34" charset="0"/>
                </a:rPr>
                <a:t>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EB965E-15E9-4BDB-BAC1-A8055AC0F699}"/>
              </a:ext>
            </a:extLst>
          </p:cNvPr>
          <p:cNvGrpSpPr/>
          <p:nvPr/>
        </p:nvGrpSpPr>
        <p:grpSpPr>
          <a:xfrm>
            <a:off x="2083885" y="4603942"/>
            <a:ext cx="8343225" cy="1037350"/>
            <a:chOff x="840104" y="1999395"/>
            <a:chExt cx="4646295" cy="780097"/>
          </a:xfrm>
          <a:effectLst>
            <a:outerShdw blurRad="76200" dist="25400" sx="101000" sy="101000" algn="ctr" rotWithShape="0">
              <a:prstClr val="black">
                <a:alpha val="25000"/>
              </a:prstClr>
            </a:outerShdw>
          </a:effectLst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B998B88E-F5A0-478B-BD51-41EC8F28C182}"/>
                </a:ext>
              </a:extLst>
            </p:cNvPr>
            <p:cNvSpPr/>
            <p:nvPr/>
          </p:nvSpPr>
          <p:spPr>
            <a:xfrm rot="5400000">
              <a:off x="2773203" y="66296"/>
              <a:ext cx="780097" cy="4646295"/>
            </a:xfrm>
            <a:prstGeom prst="round2SameRect">
              <a:avLst/>
            </a:prstGeom>
          </p:spPr>
          <p:style>
            <a:lnRef idx="2">
              <a:schemeClr val="accent5">
                <a:hueOff val="-9933876"/>
                <a:satOff val="39811"/>
                <a:lumOff val="8628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: Top Corners Rounded 14">
              <a:extLst>
                <a:ext uri="{FF2B5EF4-FFF2-40B4-BE49-F238E27FC236}">
                  <a16:creationId xmlns:a16="http://schemas.microsoft.com/office/drawing/2014/main" id="{2C720040-DF99-448B-8E2E-A17E0BD153C5}"/>
                </a:ext>
              </a:extLst>
            </p:cNvPr>
            <p:cNvSpPr txBox="1"/>
            <p:nvPr/>
          </p:nvSpPr>
          <p:spPr>
            <a:xfrm>
              <a:off x="840105" y="2037476"/>
              <a:ext cx="4608214" cy="7039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5240" rIns="15240" bIns="15240" numCol="1" spcCol="1270" anchor="ctr" anchorCtr="0">
              <a:noAutofit/>
            </a:bodyPr>
            <a:lstStyle/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b="1" i="0" kern="1200" dirty="0"/>
                <a:t>Get your money back plus interest</a:t>
              </a:r>
              <a:endParaRPr lang="en-U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97081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C8F5823-B431-4154-86E2-A32B49F78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9000"/>
          </a:blip>
          <a:srcRect/>
          <a:stretch/>
        </p:blipFill>
        <p:spPr bwMode="auto">
          <a:xfrm>
            <a:off x="402011" y="1982260"/>
            <a:ext cx="10989783" cy="422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C70D16-83D6-4C6E-A652-F5106BD348BA}"/>
              </a:ext>
            </a:extLst>
          </p:cNvPr>
          <p:cNvSpPr txBox="1"/>
          <p:nvPr/>
        </p:nvSpPr>
        <p:spPr>
          <a:xfrm>
            <a:off x="294938" y="364756"/>
            <a:ext cx="844382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800" dirty="0">
                <a:solidFill>
                  <a:srgbClr val="002060"/>
                </a:solidFill>
                <a:effectLst>
                  <a:outerShdw blurRad="50800" dir="2700000" sx="103000" sy="103000" algn="tl" rotWithShape="0">
                    <a:schemeClr val="accent1">
                      <a:lumMod val="40000"/>
                      <a:lumOff val="60000"/>
                      <a:alpha val="35000"/>
                    </a:schemeClr>
                  </a:outerShdw>
                </a:effectLst>
                <a:latin typeface="Bahnschrift" panose="020B0502040204020203" pitchFamily="34" charset="0"/>
              </a:rPr>
              <a:t>Benefits for Energy Customers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AA6C710-1FBE-4965-8055-0BD41A198486}"/>
              </a:ext>
            </a:extLst>
          </p:cNvPr>
          <p:cNvSpPr/>
          <p:nvPr/>
        </p:nvSpPr>
        <p:spPr>
          <a:xfrm>
            <a:off x="402012" y="1216092"/>
            <a:ext cx="10989783" cy="98750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274320" rIns="0" anchor="ctr" anchorCtr="0">
            <a:spAutoFit/>
          </a:bodyPr>
          <a:lstStyle/>
          <a:p>
            <a:pPr lvl="0"/>
            <a:r>
              <a:rPr lang="en-US" sz="2600" b="1" dirty="0">
                <a:latin typeface="Eras Light ITC" panose="020B0402030504020804" pitchFamily="34" charset="0"/>
              </a:rPr>
              <a:t>We understand your power needs. Our </a:t>
            </a:r>
            <a:r>
              <a:rPr lang="en-US" sz="2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Eras Demi ITC" panose="020B0805030504020804" pitchFamily="34" charset="0"/>
              </a:rPr>
              <a:t>Cross-Sector</a:t>
            </a:r>
            <a:r>
              <a:rPr lang="en-US" sz="2600" b="1" dirty="0">
                <a:latin typeface="Eras Light ITC" panose="020B0402030504020804" pitchFamily="34" charset="0"/>
              </a:rPr>
              <a:t> experience gives us the ability to offer you Tailored Solutions and Pricing.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C87136-5099-41ED-AC30-89AD90AB319E}"/>
              </a:ext>
            </a:extLst>
          </p:cNvPr>
          <p:cNvSpPr/>
          <p:nvPr/>
        </p:nvSpPr>
        <p:spPr>
          <a:xfrm>
            <a:off x="1227921" y="2150195"/>
            <a:ext cx="8307251" cy="3301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0" indent="-6858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rgbClr val="00A249"/>
                </a:solidFill>
              </a:rPr>
              <a:t>Operational Expenditure</a:t>
            </a:r>
          </a:p>
          <a:p>
            <a:pPr marL="685800" lvl="0" indent="-6858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rgbClr val="00A249"/>
                </a:solidFill>
              </a:rPr>
              <a:t>Better than Market Rate</a:t>
            </a:r>
          </a:p>
          <a:p>
            <a:pPr marL="685800" lvl="0" indent="-6858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800" b="1" dirty="0">
                <a:solidFill>
                  <a:srgbClr val="00A249"/>
                </a:solidFill>
              </a:rPr>
              <a:t>Transfer Opportunities</a:t>
            </a:r>
          </a:p>
        </p:txBody>
      </p:sp>
    </p:spTree>
    <p:extLst>
      <p:ext uri="{BB962C8B-B14F-4D97-AF65-F5344CB8AC3E}">
        <p14:creationId xmlns:p14="http://schemas.microsoft.com/office/powerpoint/2010/main" val="3639379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C8F5823-B431-4154-86E2-A32B49F78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9000"/>
          </a:blip>
          <a:srcRect/>
          <a:stretch/>
        </p:blipFill>
        <p:spPr bwMode="auto">
          <a:xfrm>
            <a:off x="402011" y="1687299"/>
            <a:ext cx="10989783" cy="422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C70D16-83D6-4C6E-A652-F5106BD348BA}"/>
              </a:ext>
            </a:extLst>
          </p:cNvPr>
          <p:cNvSpPr txBox="1"/>
          <p:nvPr/>
        </p:nvSpPr>
        <p:spPr>
          <a:xfrm>
            <a:off x="265442" y="143535"/>
            <a:ext cx="971921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800" dirty="0">
                <a:solidFill>
                  <a:srgbClr val="002060"/>
                </a:solidFill>
                <a:effectLst>
                  <a:outerShdw blurRad="50800" dir="2700000" sx="103000" sy="103000" algn="tl" rotWithShape="0">
                    <a:schemeClr val="accent1">
                      <a:lumMod val="40000"/>
                      <a:lumOff val="60000"/>
                      <a:alpha val="35000"/>
                    </a:schemeClr>
                  </a:outerShdw>
                </a:effectLst>
                <a:latin typeface="Bahnschrift" panose="020B0502040204020203" pitchFamily="34" charset="0"/>
              </a:rPr>
              <a:t>3 Easy Steps to Project Funding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AA6C710-1FBE-4965-8055-0BD41A198486}"/>
              </a:ext>
            </a:extLst>
          </p:cNvPr>
          <p:cNvSpPr/>
          <p:nvPr/>
        </p:nvSpPr>
        <p:spPr>
          <a:xfrm>
            <a:off x="402012" y="1142468"/>
            <a:ext cx="10989783" cy="54483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45720" rIns="0" anchor="ctr" anchorCtr="0">
            <a:spAutoFit/>
          </a:bodyPr>
          <a:lstStyle/>
          <a:p>
            <a:pPr lvl="0" algn="ctr"/>
            <a:endParaRPr lang="en-US" sz="2600" b="1" dirty="0">
              <a:latin typeface="Eras Light ITC" panose="020B04020305040208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DA24EA-614F-4281-8623-CE44B8576FEA}"/>
              </a:ext>
            </a:extLst>
          </p:cNvPr>
          <p:cNvGrpSpPr/>
          <p:nvPr/>
        </p:nvGrpSpPr>
        <p:grpSpPr>
          <a:xfrm>
            <a:off x="1243781" y="1808935"/>
            <a:ext cx="840106" cy="1436123"/>
            <a:chOff x="0" y="855"/>
            <a:chExt cx="840106" cy="1200150"/>
          </a:xfrm>
          <a:effectLst>
            <a:outerShdw blurRad="76200" dist="25400" sx="101000" sy="101000" algn="ctr" rotWithShape="0">
              <a:prstClr val="black">
                <a:alpha val="25000"/>
              </a:prstClr>
            </a:outerShdw>
          </a:effectLst>
        </p:grpSpPr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EE2E49A8-C42C-436E-A18F-B2D844371B11}"/>
                </a:ext>
              </a:extLst>
            </p:cNvPr>
            <p:cNvSpPr/>
            <p:nvPr/>
          </p:nvSpPr>
          <p:spPr>
            <a:xfrm rot="5400000">
              <a:off x="-180022" y="180877"/>
              <a:ext cx="1200150" cy="840105"/>
            </a:xfrm>
            <a:prstGeom prst="chevron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Arrow: Chevron 4">
              <a:extLst>
                <a:ext uri="{FF2B5EF4-FFF2-40B4-BE49-F238E27FC236}">
                  <a16:creationId xmlns:a16="http://schemas.microsoft.com/office/drawing/2014/main" id="{7EDE1F40-7058-4246-B329-E9BB72199C5F}"/>
                </a:ext>
              </a:extLst>
            </p:cNvPr>
            <p:cNvSpPr txBox="1"/>
            <p:nvPr/>
          </p:nvSpPr>
          <p:spPr>
            <a:xfrm>
              <a:off x="1" y="420908"/>
              <a:ext cx="840105" cy="3600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605" tIns="14605" rIns="14605" bIns="14605" numCol="1" spcCol="1270" anchor="t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>
                  <a:latin typeface="Eras Light ITC" panose="020B0402030504020804" pitchFamily="34" charset="0"/>
                </a:rPr>
                <a:t>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0546204-9702-48F4-A6A5-2B80C239A7B0}"/>
              </a:ext>
            </a:extLst>
          </p:cNvPr>
          <p:cNvGrpSpPr/>
          <p:nvPr/>
        </p:nvGrpSpPr>
        <p:grpSpPr>
          <a:xfrm>
            <a:off x="2083885" y="1819770"/>
            <a:ext cx="8343225" cy="1002986"/>
            <a:chOff x="840104" y="856"/>
            <a:chExt cx="4646295" cy="780097"/>
          </a:xfrm>
          <a:effectLst>
            <a:outerShdw blurRad="76200" dist="25400" sx="101000" sy="101000" algn="ctr" rotWithShape="0">
              <a:prstClr val="black">
                <a:alpha val="25000"/>
              </a:prstClr>
            </a:outerShdw>
          </a:effectLst>
        </p:grpSpPr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4BB6F800-7F4F-4819-A1C8-A450B73215F7}"/>
                </a:ext>
              </a:extLst>
            </p:cNvPr>
            <p:cNvSpPr/>
            <p:nvPr/>
          </p:nvSpPr>
          <p:spPr>
            <a:xfrm rot="5400000">
              <a:off x="2773203" y="-1932243"/>
              <a:ext cx="780097" cy="4646295"/>
            </a:xfrm>
            <a:prstGeom prst="round2SameRect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: Top Corners Rounded 6">
              <a:extLst>
                <a:ext uri="{FF2B5EF4-FFF2-40B4-BE49-F238E27FC236}">
                  <a16:creationId xmlns:a16="http://schemas.microsoft.com/office/drawing/2014/main" id="{A6D4A0D7-09F8-4E52-A873-D52FE81429C2}"/>
                </a:ext>
              </a:extLst>
            </p:cNvPr>
            <p:cNvSpPr txBox="1"/>
            <p:nvPr/>
          </p:nvSpPr>
          <p:spPr>
            <a:xfrm>
              <a:off x="840105" y="38936"/>
              <a:ext cx="4608214" cy="7039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5240" rIns="15240" bIns="15240" numCol="1" spcCol="1270" anchor="ctr" anchorCtr="0">
              <a:noAutofit/>
            </a:bodyPr>
            <a:lstStyle/>
            <a:p>
              <a:pPr marL="228600" lvl="1" indent="-228600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b="1" dirty="0"/>
                <a:t>Send Project details &amp; Screen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961D1C-7CDE-4E31-BB17-384E453C7E51}"/>
              </a:ext>
            </a:extLst>
          </p:cNvPr>
          <p:cNvGrpSpPr/>
          <p:nvPr/>
        </p:nvGrpSpPr>
        <p:grpSpPr>
          <a:xfrm>
            <a:off x="1243781" y="3044179"/>
            <a:ext cx="840106" cy="1315443"/>
            <a:chOff x="0" y="1000125"/>
            <a:chExt cx="840106" cy="1200150"/>
          </a:xfrm>
          <a:effectLst>
            <a:outerShdw blurRad="76200" dist="25400" sx="101000" sy="101000" algn="ctr" rotWithShape="0">
              <a:prstClr val="black">
                <a:alpha val="25000"/>
              </a:prstClr>
            </a:outerShdw>
          </a:effectLst>
        </p:grpSpPr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6FB4A3DC-5D1C-4C22-8048-017B62BC8942}"/>
                </a:ext>
              </a:extLst>
            </p:cNvPr>
            <p:cNvSpPr/>
            <p:nvPr/>
          </p:nvSpPr>
          <p:spPr>
            <a:xfrm rot="5400000">
              <a:off x="-180022" y="1180147"/>
              <a:ext cx="1200150" cy="840105"/>
            </a:xfrm>
            <a:prstGeom prst="chevron">
              <a:avLst/>
            </a:prstGeom>
          </p:spPr>
          <p:style>
            <a:lnRef idx="2">
              <a:schemeClr val="accent5">
                <a:hueOff val="-4966938"/>
                <a:satOff val="19906"/>
                <a:lumOff val="4314"/>
                <a:alphaOff val="0"/>
              </a:schemeClr>
            </a:lnRef>
            <a:fillRef idx="1">
              <a:schemeClr val="accent5">
                <a:hueOff val="-4966938"/>
                <a:satOff val="19906"/>
                <a:lumOff val="4314"/>
                <a:alphaOff val="0"/>
              </a:schemeClr>
            </a:fillRef>
            <a:effectRef idx="0">
              <a:schemeClr val="accent5">
                <a:hueOff val="-4966938"/>
                <a:satOff val="19906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Arrow: Chevron 8">
              <a:extLst>
                <a:ext uri="{FF2B5EF4-FFF2-40B4-BE49-F238E27FC236}">
                  <a16:creationId xmlns:a16="http://schemas.microsoft.com/office/drawing/2014/main" id="{BBD15E61-33B7-4AA0-AC9B-55E9E865A32B}"/>
                </a:ext>
              </a:extLst>
            </p:cNvPr>
            <p:cNvSpPr txBox="1"/>
            <p:nvPr/>
          </p:nvSpPr>
          <p:spPr>
            <a:xfrm>
              <a:off x="1" y="1420178"/>
              <a:ext cx="840105" cy="3600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605" tIns="14605" rIns="14605" bIns="14605" numCol="1" spcCol="1270" anchor="t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>
                  <a:latin typeface="Eras Light ITC" panose="020B0402030504020804" pitchFamily="34" charset="0"/>
                </a:rPr>
                <a:t>2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716E51-A710-4A09-8DBD-F3EC38ADC544}"/>
              </a:ext>
            </a:extLst>
          </p:cNvPr>
          <p:cNvGrpSpPr/>
          <p:nvPr/>
        </p:nvGrpSpPr>
        <p:grpSpPr>
          <a:xfrm>
            <a:off x="2083885" y="3044180"/>
            <a:ext cx="8343225" cy="1037349"/>
            <a:chOff x="840104" y="1000126"/>
            <a:chExt cx="4646295" cy="780097"/>
          </a:xfrm>
          <a:effectLst>
            <a:outerShdw blurRad="76200" dist="25400" sx="101000" sy="101000" algn="ctr" rotWithShape="0">
              <a:prstClr val="black">
                <a:alpha val="25000"/>
              </a:prstClr>
            </a:outerShdw>
          </a:effectLst>
        </p:grpSpPr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415E13A5-FCB1-442F-B240-50E864F85F08}"/>
                </a:ext>
              </a:extLst>
            </p:cNvPr>
            <p:cNvSpPr/>
            <p:nvPr/>
          </p:nvSpPr>
          <p:spPr>
            <a:xfrm rot="5400000">
              <a:off x="2773203" y="-932973"/>
              <a:ext cx="780097" cy="4646295"/>
            </a:xfrm>
            <a:prstGeom prst="round2SameRect">
              <a:avLst/>
            </a:prstGeom>
          </p:spPr>
          <p:style>
            <a:lnRef idx="2">
              <a:schemeClr val="accent5">
                <a:hueOff val="-4966938"/>
                <a:satOff val="19906"/>
                <a:lumOff val="4314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ctangle: Top Corners Rounded 10">
              <a:extLst>
                <a:ext uri="{FF2B5EF4-FFF2-40B4-BE49-F238E27FC236}">
                  <a16:creationId xmlns:a16="http://schemas.microsoft.com/office/drawing/2014/main" id="{701655C5-D36A-47C7-87E6-94196AFEE2D2}"/>
                </a:ext>
              </a:extLst>
            </p:cNvPr>
            <p:cNvSpPr txBox="1"/>
            <p:nvPr/>
          </p:nvSpPr>
          <p:spPr>
            <a:xfrm>
              <a:off x="840105" y="1038206"/>
              <a:ext cx="4608214" cy="7039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5240" rIns="15240" bIns="15240" numCol="1" spcCol="1270" anchor="ctr" anchorCtr="0">
              <a:noAutofit/>
            </a:bodyPr>
            <a:lstStyle/>
            <a:p>
              <a:pPr marL="228600" lvl="1" indent="-228600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b="1" dirty="0"/>
                <a:t>Review and Pricing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C0849D-381F-4F5C-8E05-C78AD435EC8C}"/>
              </a:ext>
            </a:extLst>
          </p:cNvPr>
          <p:cNvGrpSpPr/>
          <p:nvPr/>
        </p:nvGrpSpPr>
        <p:grpSpPr>
          <a:xfrm>
            <a:off x="1243781" y="4308981"/>
            <a:ext cx="840106" cy="1436123"/>
            <a:chOff x="0" y="1999395"/>
            <a:chExt cx="840106" cy="1200150"/>
          </a:xfrm>
          <a:effectLst>
            <a:outerShdw blurRad="76200" dist="25400" sx="101000" sy="101000" algn="ctr" rotWithShape="0">
              <a:prstClr val="black">
                <a:alpha val="25000"/>
              </a:prstClr>
            </a:outerShdw>
          </a:effectLst>
        </p:grpSpPr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64AAFCCF-E00A-446F-AED2-5766B8AA7A01}"/>
                </a:ext>
              </a:extLst>
            </p:cNvPr>
            <p:cNvSpPr/>
            <p:nvPr/>
          </p:nvSpPr>
          <p:spPr>
            <a:xfrm rot="5400000">
              <a:off x="-180022" y="2179417"/>
              <a:ext cx="1200150" cy="840105"/>
            </a:xfrm>
            <a:prstGeom prst="chevron">
              <a:avLst/>
            </a:prstGeom>
          </p:spPr>
          <p:style>
            <a:lnRef idx="2">
              <a:schemeClr val="accent5">
                <a:hueOff val="-9933876"/>
                <a:satOff val="39811"/>
                <a:lumOff val="8628"/>
                <a:alphaOff val="0"/>
              </a:schemeClr>
            </a:lnRef>
            <a:fillRef idx="1">
              <a:schemeClr val="accent5">
                <a:hueOff val="-9933876"/>
                <a:satOff val="39811"/>
                <a:lumOff val="8628"/>
                <a:alphaOff val="0"/>
              </a:schemeClr>
            </a:fillRef>
            <a:effectRef idx="0">
              <a:schemeClr val="accent5">
                <a:hueOff val="-9933876"/>
                <a:satOff val="39811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Chevron 12">
              <a:extLst>
                <a:ext uri="{FF2B5EF4-FFF2-40B4-BE49-F238E27FC236}">
                  <a16:creationId xmlns:a16="http://schemas.microsoft.com/office/drawing/2014/main" id="{4B5E880C-3ACE-47D4-868D-14BFD43ECAE6}"/>
                </a:ext>
              </a:extLst>
            </p:cNvPr>
            <p:cNvSpPr txBox="1"/>
            <p:nvPr/>
          </p:nvSpPr>
          <p:spPr>
            <a:xfrm>
              <a:off x="1" y="2419448"/>
              <a:ext cx="840105" cy="3600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605" tIns="14605" rIns="14605" bIns="14605" numCol="1" spcCol="1270" anchor="t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>
                  <a:latin typeface="Eras Light ITC" panose="020B0402030504020804" pitchFamily="34" charset="0"/>
                </a:rPr>
                <a:t>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EB965E-15E9-4BDB-BAC1-A8055AC0F699}"/>
              </a:ext>
            </a:extLst>
          </p:cNvPr>
          <p:cNvGrpSpPr/>
          <p:nvPr/>
        </p:nvGrpSpPr>
        <p:grpSpPr>
          <a:xfrm>
            <a:off x="2083885" y="4308981"/>
            <a:ext cx="8343225" cy="1037350"/>
            <a:chOff x="840104" y="1999395"/>
            <a:chExt cx="4646295" cy="780097"/>
          </a:xfrm>
          <a:effectLst>
            <a:outerShdw blurRad="76200" dist="25400" sx="101000" sy="101000" algn="ctr" rotWithShape="0">
              <a:prstClr val="black">
                <a:alpha val="25000"/>
              </a:prstClr>
            </a:outerShdw>
          </a:effectLst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B998B88E-F5A0-478B-BD51-41EC8F28C182}"/>
                </a:ext>
              </a:extLst>
            </p:cNvPr>
            <p:cNvSpPr/>
            <p:nvPr/>
          </p:nvSpPr>
          <p:spPr>
            <a:xfrm rot="5400000">
              <a:off x="2773203" y="66296"/>
              <a:ext cx="780097" cy="4646295"/>
            </a:xfrm>
            <a:prstGeom prst="round2SameRect">
              <a:avLst/>
            </a:prstGeom>
          </p:spPr>
          <p:style>
            <a:lnRef idx="2">
              <a:schemeClr val="accent5">
                <a:hueOff val="-9933876"/>
                <a:satOff val="39811"/>
                <a:lumOff val="8628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: Top Corners Rounded 14">
              <a:extLst>
                <a:ext uri="{FF2B5EF4-FFF2-40B4-BE49-F238E27FC236}">
                  <a16:creationId xmlns:a16="http://schemas.microsoft.com/office/drawing/2014/main" id="{2C720040-DF99-448B-8E2E-A17E0BD153C5}"/>
                </a:ext>
              </a:extLst>
            </p:cNvPr>
            <p:cNvSpPr txBox="1"/>
            <p:nvPr/>
          </p:nvSpPr>
          <p:spPr>
            <a:xfrm>
              <a:off x="840105" y="2037476"/>
              <a:ext cx="4608214" cy="7039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5240" rIns="15240" bIns="15240" numCol="1" spcCol="1270" anchor="ctr" anchorCtr="0">
              <a:noAutofit/>
            </a:bodyPr>
            <a:lstStyle/>
            <a:p>
              <a:pPr marL="228600" lvl="1" indent="-228600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400" b="1" dirty="0"/>
                <a:t>Agreement &amp; Signoff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C5DFCA8-1CD3-46B6-A839-2188C65BA12E}"/>
              </a:ext>
            </a:extLst>
          </p:cNvPr>
          <p:cNvSpPr/>
          <p:nvPr/>
        </p:nvSpPr>
        <p:spPr>
          <a:xfrm>
            <a:off x="402011" y="6125010"/>
            <a:ext cx="10989782" cy="41620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45720" rIns="0" anchor="ctr" anchorCtr="0">
            <a:spAutoFit/>
          </a:bodyPr>
          <a:lstStyle/>
          <a:p>
            <a:pPr algn="ctr"/>
            <a:r>
              <a:rPr lang="en-US" sz="2600" b="1" dirty="0">
                <a:solidFill>
                  <a:schemeClr val="lt1"/>
                </a:solidFill>
                <a:latin typeface="Eras Light ITC" panose="020B0402030504020804" pitchFamily="34" charset="0"/>
              </a:rPr>
              <a:t>Sustainable and ethical investments that empower you to fight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9786720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STSLIDEVIEWED" val="278,7,Slide2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415</Words>
  <Application>Microsoft Office PowerPoint</Application>
  <PresentationFormat>Widescreen</PresentationFormat>
  <Paragraphs>77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Bahnschrift</vt:lpstr>
      <vt:lpstr>Calibri</vt:lpstr>
      <vt:lpstr>Calibri Light</vt:lpstr>
      <vt:lpstr>Eras Demi ITC</vt:lpstr>
      <vt:lpstr>Eras Light ITC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Akash Deep Ghosh</dc:creator>
  <cp:lastModifiedBy>Akash Deep Ghosh</cp:lastModifiedBy>
  <cp:revision>30</cp:revision>
  <dcterms:created xsi:type="dcterms:W3CDTF">2020-06-24T07:00:06Z</dcterms:created>
  <dcterms:modified xsi:type="dcterms:W3CDTF">2020-06-24T13:18:28Z</dcterms:modified>
</cp:coreProperties>
</file>